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
  </p:notesMasterIdLst>
  <p:sldIdLst>
    <p:sldId id="346" r:id="rId2"/>
    <p:sldId id="345" r:id="rId3"/>
    <p:sldId id="141168648" r:id="rId4"/>
    <p:sldId id="141168649" r:id="rId5"/>
    <p:sldId id="141168647" r:id="rId6"/>
    <p:sldId id="141168650" r:id="rId7"/>
    <p:sldId id="141168651" r:id="rId8"/>
    <p:sldId id="141168652" r:id="rId9"/>
    <p:sldId id="141168653" r:id="rId10"/>
    <p:sldId id="141168654" r:id="rId11"/>
    <p:sldId id="141168655" r:id="rId12"/>
  </p:sldIdLst>
  <p:sldSz cx="12192000" cy="6858000"/>
  <p:notesSz cx="6858000" cy="9144000"/>
  <p:defaultTex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5F6"/>
    <a:srgbClr val="B5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2"/>
    <p:restoredTop sz="94694"/>
  </p:normalViewPr>
  <p:slideViewPr>
    <p:cSldViewPr snapToGrid="0" snapToObjects="1">
      <p:cViewPr varScale="1">
        <p:scale>
          <a:sx n="117" d="100"/>
          <a:sy n="117" d="100"/>
        </p:scale>
        <p:origin x="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77F8A-9990-FD4A-AF10-22C852E885E7}"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2C936-75BE-A345-83EE-E9C61E4A9733}" type="slidenum">
              <a:rPr lang="en-US" smtClean="0"/>
              <a:t>‹#›</a:t>
            </a:fld>
            <a:endParaRPr lang="en-US"/>
          </a:p>
        </p:txBody>
      </p:sp>
    </p:spTree>
    <p:extLst>
      <p:ext uri="{BB962C8B-B14F-4D97-AF65-F5344CB8AC3E}">
        <p14:creationId xmlns:p14="http://schemas.microsoft.com/office/powerpoint/2010/main" val="2985799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V="1">
            <a:off x="366188" y="1050925"/>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050"/>
          </a:p>
        </p:txBody>
      </p:sp>
      <p:pic>
        <p:nvPicPr>
          <p:cNvPr id="5" name="Picture 87" descr="blu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654" y="685803"/>
            <a:ext cx="78316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50" name="Rectangle 142"/>
          <p:cNvSpPr>
            <a:spLocks noGrp="1" noChangeArrowheads="1"/>
          </p:cNvSpPr>
          <p:nvPr>
            <p:ph type="ctrTitle"/>
          </p:nvPr>
        </p:nvSpPr>
        <p:spPr>
          <a:xfrm>
            <a:off x="366188" y="1417638"/>
            <a:ext cx="11459633" cy="2011361"/>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4796">
                <a:solidFill>
                  <a:srgbClr val="000000"/>
                </a:solidFill>
              </a:defRPr>
            </a:lvl1pPr>
          </a:lstStyle>
          <a:p>
            <a:pPr lvl="0"/>
            <a:r>
              <a:rPr lang="en-US" noProof="0"/>
              <a:t>Click to edit Master title style</a:t>
            </a:r>
            <a:endParaRPr lang="en-US" noProof="0" dirty="0"/>
          </a:p>
        </p:txBody>
      </p:sp>
      <p:sp>
        <p:nvSpPr>
          <p:cNvPr id="8" name="Rectangle 6"/>
          <p:cNvSpPr>
            <a:spLocks noChangeArrowheads="1"/>
          </p:cNvSpPr>
          <p:nvPr/>
        </p:nvSpPr>
        <p:spPr bwMode="black">
          <a:xfrm>
            <a:off x="10119784" y="6537325"/>
            <a:ext cx="1828800" cy="18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algn="r" eaLnBrk="1" hangingPunct="1">
              <a:lnSpc>
                <a:spcPct val="100000"/>
              </a:lnSpc>
              <a:spcBef>
                <a:spcPct val="0"/>
              </a:spcBef>
              <a:buFontTx/>
              <a:buNone/>
              <a:defRPr/>
            </a:pPr>
            <a:r>
              <a:rPr lang="en-US" altLang="en-US" sz="1199" dirty="0">
                <a:latin typeface="Helvetica Neue" charset="0"/>
                <a:ea typeface="Helvetica Neue" charset="0"/>
                <a:cs typeface="Helvetica Neue" charset="0"/>
              </a:rPr>
              <a:t>© 2017 IBM Corporation</a:t>
            </a:r>
          </a:p>
        </p:txBody>
      </p:sp>
      <p:sp>
        <p:nvSpPr>
          <p:cNvPr id="9" name="Rectangle 7"/>
          <p:cNvSpPr>
            <a:spLocks noGrp="1" noChangeArrowheads="1"/>
          </p:cNvSpPr>
          <p:nvPr>
            <p:ph type="sldNum" sz="quarter" idx="4"/>
          </p:nvPr>
        </p:nvSpPr>
        <p:spPr bwMode="black">
          <a:xfrm>
            <a:off x="243419" y="6537325"/>
            <a:ext cx="488949"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1066">
                <a:latin typeface="Helvetica Neue" charset="0"/>
                <a:ea typeface="Helvetica Neue" charset="0"/>
                <a:cs typeface="Helvetica Neue" charset="0"/>
              </a:defRPr>
            </a:lvl1pPr>
          </a:lstStyle>
          <a:p>
            <a:fld id="{5725D7CD-22AE-3542-82E6-C4382F6E6020}" type="slidenum">
              <a:rPr lang="en-US" smtClean="0"/>
              <a:t>‹#›</a:t>
            </a:fld>
            <a:endParaRPr lang="en-US"/>
          </a:p>
        </p:txBody>
      </p:sp>
      <p:pic>
        <p:nvPicPr>
          <p:cNvPr id="12" name="Picture 159" descr="IBM_new cove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17" y="3676650"/>
            <a:ext cx="11455400" cy="223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55"/>
          <p:cNvSpPr>
            <a:spLocks noGrp="1" noChangeArrowheads="1"/>
          </p:cNvSpPr>
          <p:nvPr>
            <p:ph type="dt" sz="half" idx="12"/>
          </p:nvPr>
        </p:nvSpPr>
        <p:spPr>
          <a:xfrm>
            <a:off x="791633" y="6537325"/>
            <a:ext cx="1585384" cy="184149"/>
          </a:xfrm>
          <a:ln/>
        </p:spPr>
        <p:txBody>
          <a:bodyPr/>
          <a:lstStyle>
            <a:lvl1pPr>
              <a:defRPr/>
            </a:lvl1pPr>
          </a:lstStyle>
          <a:p>
            <a:fld id="{64C67F28-8DA2-CD48-BDDD-C41AB9466C6D}" type="datetimeFigureOut">
              <a:rPr lang="en-US" smtClean="0"/>
              <a:t>1/11/21</a:t>
            </a:fld>
            <a:endParaRPr lang="en-US"/>
          </a:p>
        </p:txBody>
      </p:sp>
      <p:sp>
        <p:nvSpPr>
          <p:cNvPr id="17"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Tree>
    <p:extLst>
      <p:ext uri="{BB962C8B-B14F-4D97-AF65-F5344CB8AC3E}">
        <p14:creationId xmlns:p14="http://schemas.microsoft.com/office/powerpoint/2010/main" val="336189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5725D7CD-22AE-3542-82E6-C4382F6E6020}" type="slidenum">
              <a:rPr lang="en-US" smtClean="0"/>
              <a:t>‹#›</a:t>
            </a:fld>
            <a:endParaRPr lang="en-US"/>
          </a:p>
        </p:txBody>
      </p:sp>
      <p:sp>
        <p:nvSpPr>
          <p:cNvPr id="4" name="Rectangle 55"/>
          <p:cNvSpPr>
            <a:spLocks noGrp="1" noChangeArrowheads="1"/>
          </p:cNvSpPr>
          <p:nvPr>
            <p:ph type="dt" sz="half" idx="12"/>
          </p:nvPr>
        </p:nvSpPr>
        <p:spPr>
          <a:ln/>
        </p:spPr>
        <p:txBody>
          <a:bodyPr/>
          <a:lstStyle>
            <a:lvl1pPr>
              <a:defRPr/>
            </a:lvl1pPr>
          </a:lstStyle>
          <a:p>
            <a:fld id="{64C67F28-8DA2-CD48-BDDD-C41AB9466C6D}" type="datetimeFigureOut">
              <a:rPr lang="en-US" smtClean="0"/>
              <a:t>1/11/21</a:t>
            </a:fld>
            <a:endParaRPr lang="en-US"/>
          </a:p>
        </p:txBody>
      </p:sp>
      <p:sp>
        <p:nvSpPr>
          <p:cNvPr id="5" name="Title 1"/>
          <p:cNvSpPr>
            <a:spLocks noGrp="1"/>
          </p:cNvSpPr>
          <p:nvPr>
            <p:ph type="title"/>
          </p:nvPr>
        </p:nvSpPr>
        <p:spPr>
          <a:xfrm>
            <a:off x="243419" y="593725"/>
            <a:ext cx="11766549" cy="744539"/>
          </a:xfrm>
        </p:spPr>
        <p:txBody>
          <a:bodyPr/>
          <a:lstStyle/>
          <a:p>
            <a:r>
              <a:rPr lang="en-US"/>
              <a:t>Click to edit Master title style</a:t>
            </a:r>
          </a:p>
        </p:txBody>
      </p:sp>
      <p:sp>
        <p:nvSpPr>
          <p:cNvPr id="6" name="Content Placeholder 2"/>
          <p:cNvSpPr>
            <a:spLocks noGrp="1"/>
          </p:cNvSpPr>
          <p:nvPr>
            <p:ph idx="1"/>
          </p:nvPr>
        </p:nvSpPr>
        <p:spPr>
          <a:xfrm>
            <a:off x="243419" y="1874838"/>
            <a:ext cx="11766549" cy="4470400"/>
          </a:xfrm>
        </p:spPr>
        <p:txBody>
          <a:bodyPr/>
          <a:lstStyle>
            <a:lvl1pPr marL="230504" indent="-230504">
              <a:buFont typeface="Arial" panose="020B0604020202020204" pitchFamily="34" charset="0"/>
              <a:buChar char="•"/>
              <a:defRPr sz="2131"/>
            </a:lvl1pPr>
            <a:lvl2pPr marL="528677" indent="-298175">
              <a:defRPr sz="2131"/>
            </a:lvl2pPr>
            <a:lvl3pPr marL="759181" indent="-230504">
              <a:defRPr sz="2131"/>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Tree>
    <p:extLst>
      <p:ext uri="{BB962C8B-B14F-4D97-AF65-F5344CB8AC3E}">
        <p14:creationId xmlns:p14="http://schemas.microsoft.com/office/powerpoint/2010/main" val="326077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5725D7CD-22AE-3542-82E6-C4382F6E6020}" type="slidenum">
              <a:rPr lang="en-US" smtClean="0"/>
              <a:t>‹#›</a:t>
            </a:fld>
            <a:endParaRPr lang="en-US"/>
          </a:p>
        </p:txBody>
      </p:sp>
      <p:sp>
        <p:nvSpPr>
          <p:cNvPr id="4" name="Rectangle 55"/>
          <p:cNvSpPr>
            <a:spLocks noGrp="1" noChangeArrowheads="1"/>
          </p:cNvSpPr>
          <p:nvPr>
            <p:ph type="dt" sz="half" idx="12"/>
          </p:nvPr>
        </p:nvSpPr>
        <p:spPr>
          <a:ln/>
        </p:spPr>
        <p:txBody>
          <a:bodyPr/>
          <a:lstStyle>
            <a:lvl1pPr>
              <a:defRPr/>
            </a:lvl1pPr>
          </a:lstStyle>
          <a:p>
            <a:fld id="{64C67F28-8DA2-CD48-BDDD-C41AB9466C6D}" type="datetimeFigureOut">
              <a:rPr lang="en-US" smtClean="0"/>
              <a:t>1/11/21</a:t>
            </a:fld>
            <a:endParaRPr lang="en-US"/>
          </a:p>
        </p:txBody>
      </p:sp>
      <p:sp>
        <p:nvSpPr>
          <p:cNvPr id="7"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
        <p:nvSpPr>
          <p:cNvPr id="5" name="Title 1"/>
          <p:cNvSpPr>
            <a:spLocks noGrp="1"/>
          </p:cNvSpPr>
          <p:nvPr>
            <p:ph type="title"/>
          </p:nvPr>
        </p:nvSpPr>
        <p:spPr>
          <a:xfrm>
            <a:off x="243419" y="593725"/>
            <a:ext cx="11766549" cy="744539"/>
          </a:xfrm>
        </p:spPr>
        <p:txBody>
          <a:bodyPr/>
          <a:lstStyle/>
          <a:p>
            <a:r>
              <a:rPr lang="en-US"/>
              <a:t>Click to edit Master title style</a:t>
            </a:r>
          </a:p>
        </p:txBody>
      </p:sp>
    </p:spTree>
    <p:extLst>
      <p:ext uri="{BB962C8B-B14F-4D97-AF65-F5344CB8AC3E}">
        <p14:creationId xmlns:p14="http://schemas.microsoft.com/office/powerpoint/2010/main" val="182739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5725D7CD-22AE-3542-82E6-C4382F6E6020}" type="slidenum">
              <a:rPr lang="en-US" smtClean="0"/>
              <a:t>‹#›</a:t>
            </a:fld>
            <a:endParaRPr lang="en-US"/>
          </a:p>
        </p:txBody>
      </p:sp>
      <p:sp>
        <p:nvSpPr>
          <p:cNvPr id="4" name="Rectangle 55"/>
          <p:cNvSpPr>
            <a:spLocks noGrp="1" noChangeArrowheads="1"/>
          </p:cNvSpPr>
          <p:nvPr>
            <p:ph type="dt" sz="half" idx="12"/>
          </p:nvPr>
        </p:nvSpPr>
        <p:spPr>
          <a:ln/>
        </p:spPr>
        <p:txBody>
          <a:bodyPr/>
          <a:lstStyle>
            <a:lvl1pPr>
              <a:defRPr/>
            </a:lvl1pPr>
          </a:lstStyle>
          <a:p>
            <a:fld id="{64C67F28-8DA2-CD48-BDDD-C41AB9466C6D}" type="datetimeFigureOut">
              <a:rPr lang="en-US" smtClean="0"/>
              <a:t>1/11/21</a:t>
            </a:fld>
            <a:endParaRPr lang="en-US"/>
          </a:p>
        </p:txBody>
      </p:sp>
      <p:sp>
        <p:nvSpPr>
          <p:cNvPr id="5" name="Title 1"/>
          <p:cNvSpPr>
            <a:spLocks noGrp="1"/>
          </p:cNvSpPr>
          <p:nvPr>
            <p:ph type="title"/>
          </p:nvPr>
        </p:nvSpPr>
        <p:spPr>
          <a:xfrm>
            <a:off x="914400" y="3109060"/>
            <a:ext cx="10363200" cy="639882"/>
          </a:xfrm>
        </p:spPr>
        <p:txBody>
          <a:bodyPr tIns="0" rIns="0" bIns="0" anchor="t">
            <a:noAutofit/>
          </a:bodyPr>
          <a:lstStyle>
            <a:lvl1pPr algn="ctr">
              <a:lnSpc>
                <a:spcPts val="3601"/>
              </a:lnSpc>
              <a:defRPr sz="4796">
                <a:solidFill>
                  <a:schemeClr val="tx1"/>
                </a:solidFill>
                <a:latin typeface="Helvetica Neue" charset="0"/>
                <a:ea typeface="Helvetica Neue" charset="0"/>
                <a:cs typeface="Helvetica Neue" charset="0"/>
              </a:defRPr>
            </a:lvl1pPr>
          </a:lstStyle>
          <a:p>
            <a:r>
              <a:rPr lang="en-US"/>
              <a:t>Click to edit Master title style</a:t>
            </a:r>
            <a:endParaRPr lang="en-US" dirty="0"/>
          </a:p>
        </p:txBody>
      </p:sp>
      <p:sp>
        <p:nvSpPr>
          <p:cNvPr id="8"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Tree>
    <p:extLst>
      <p:ext uri="{BB962C8B-B14F-4D97-AF65-F5344CB8AC3E}">
        <p14:creationId xmlns:p14="http://schemas.microsoft.com/office/powerpoint/2010/main" val="207590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losing slide">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lvl1pPr>
              <a:defRPr smtClean="0">
                <a:solidFill>
                  <a:schemeClr val="tx1"/>
                </a:solidFill>
              </a:defRPr>
            </a:lvl1pPr>
          </a:lstStyle>
          <a:p>
            <a:fld id="{5725D7CD-22AE-3542-82E6-C4382F6E6020}" type="slidenum">
              <a:rPr lang="en-US" smtClean="0"/>
              <a:t>‹#›</a:t>
            </a:fld>
            <a:endParaRPr lang="en-US"/>
          </a:p>
        </p:txBody>
      </p:sp>
      <p:pic>
        <p:nvPicPr>
          <p:cNvPr id="8" name="Picture 7" descr="IBM 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399" y="2765391"/>
            <a:ext cx="2703207" cy="1327222"/>
          </a:xfrm>
          <a:prstGeom prst="rect">
            <a:avLst/>
          </a:prstGeom>
        </p:spPr>
      </p:pic>
    </p:spTree>
    <p:extLst>
      <p:ext uri="{BB962C8B-B14F-4D97-AF65-F5344CB8AC3E}">
        <p14:creationId xmlns:p14="http://schemas.microsoft.com/office/powerpoint/2010/main" val="281777242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ext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792" y="388063"/>
            <a:ext cx="9457359" cy="731610"/>
          </a:xfrm>
        </p:spPr>
        <p:txBody>
          <a:bodyPr anchor="ctr"/>
          <a:lstStyle>
            <a:lvl1pPr>
              <a:defRPr>
                <a:solidFill>
                  <a:schemeClr val="accent2"/>
                </a:solidFill>
              </a:defRPr>
            </a:lvl1pPr>
          </a:lstStyle>
          <a:p>
            <a:r>
              <a:rPr lang="en-US"/>
              <a:t>Title</a:t>
            </a:r>
          </a:p>
        </p:txBody>
      </p:sp>
      <p:sp>
        <p:nvSpPr>
          <p:cNvPr id="4" name="Content Placeholder 3"/>
          <p:cNvSpPr>
            <a:spLocks noGrp="1"/>
          </p:cNvSpPr>
          <p:nvPr>
            <p:ph sz="quarter" idx="10" hasCustomPrompt="1"/>
          </p:nvPr>
        </p:nvSpPr>
        <p:spPr>
          <a:xfrm>
            <a:off x="457319" y="1600200"/>
            <a:ext cx="9452850" cy="4635500"/>
          </a:xfrm>
        </p:spPr>
        <p:txBody>
          <a:bodyPr/>
          <a:lstStyle>
            <a:lvl1pPr>
              <a:defRPr sz="1800"/>
            </a:lvl1pPr>
            <a:lvl2pPr>
              <a:defRPr sz="1800"/>
            </a:lvl2pPr>
            <a:lvl3pPr>
              <a:defRPr sz="1800"/>
            </a:lvl3pPr>
            <a:lvl4pPr>
              <a:defRPr sz="1800"/>
            </a:lvl4pPr>
            <a:lvl5pPr>
              <a:defRPr sz="1800"/>
            </a:lvl5pPr>
          </a:lstStyle>
          <a:p>
            <a:pPr lvl="0"/>
            <a:r>
              <a:rPr lang="en-US"/>
              <a:t>First-level</a:t>
            </a:r>
          </a:p>
          <a:p>
            <a:pPr lvl="1"/>
            <a:r>
              <a:rPr lang="en-US"/>
              <a:t>Second-level</a:t>
            </a:r>
          </a:p>
          <a:p>
            <a:pPr lvl="2"/>
            <a:r>
              <a:rPr lang="en-US"/>
              <a:t>Third-level</a:t>
            </a:r>
          </a:p>
        </p:txBody>
      </p:sp>
    </p:spTree>
    <p:extLst>
      <p:ext uri="{BB962C8B-B14F-4D97-AF65-F5344CB8AC3E}">
        <p14:creationId xmlns:p14="http://schemas.microsoft.com/office/powerpoint/2010/main" val="3965839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9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Grp="1" noChangeArrowheads="1"/>
          </p:cNvSpPr>
          <p:nvPr>
            <p:ph type="title"/>
          </p:nvPr>
        </p:nvSpPr>
        <p:spPr bwMode="auto">
          <a:xfrm>
            <a:off x="243419" y="593725"/>
            <a:ext cx="11766549" cy="74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slide style</a:t>
            </a:r>
          </a:p>
        </p:txBody>
      </p:sp>
      <p:pic>
        <p:nvPicPr>
          <p:cNvPr id="1027" name="Picture 14" descr="blue-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0537" y="227016"/>
            <a:ext cx="78316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43419" y="1874838"/>
            <a:ext cx="11766549"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029" name="Line 4"/>
          <p:cNvSpPr>
            <a:spLocks noChangeShapeType="1"/>
          </p:cNvSpPr>
          <p:nvPr/>
        </p:nvSpPr>
        <p:spPr bwMode="auto">
          <a:xfrm flipV="1">
            <a:off x="366188" y="549275"/>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050"/>
          </a:p>
        </p:txBody>
      </p:sp>
      <p:sp>
        <p:nvSpPr>
          <p:cNvPr id="1030" name="Rectangle 6"/>
          <p:cNvSpPr>
            <a:spLocks noChangeArrowheads="1"/>
          </p:cNvSpPr>
          <p:nvPr/>
        </p:nvSpPr>
        <p:spPr bwMode="black">
          <a:xfrm>
            <a:off x="10119784" y="6537325"/>
            <a:ext cx="1828800" cy="18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algn="r" eaLnBrk="1" hangingPunct="1">
              <a:lnSpc>
                <a:spcPct val="100000"/>
              </a:lnSpc>
              <a:spcBef>
                <a:spcPct val="0"/>
              </a:spcBef>
              <a:buFontTx/>
              <a:buNone/>
              <a:defRPr/>
            </a:pPr>
            <a:r>
              <a:rPr lang="en-US" altLang="en-US" sz="1199" dirty="0">
                <a:latin typeface="Helvetica Neue" charset="0"/>
                <a:ea typeface="Helvetica Neue" charset="0"/>
                <a:cs typeface="Helvetica Neue" charset="0"/>
              </a:rPr>
              <a:t>© 2017 IBM Corporation</a:t>
            </a:r>
          </a:p>
        </p:txBody>
      </p:sp>
      <p:sp>
        <p:nvSpPr>
          <p:cNvPr id="67591" name="Rectangle 7"/>
          <p:cNvSpPr>
            <a:spLocks noGrp="1" noChangeArrowheads="1"/>
          </p:cNvSpPr>
          <p:nvPr>
            <p:ph type="sldNum" sz="quarter" idx="4"/>
          </p:nvPr>
        </p:nvSpPr>
        <p:spPr bwMode="black">
          <a:xfrm>
            <a:off x="243419" y="6537325"/>
            <a:ext cx="488949"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1066">
                <a:solidFill>
                  <a:sysClr val="windowText" lastClr="000000"/>
                </a:solidFill>
                <a:latin typeface="Helvetica Neue" charset="0"/>
                <a:ea typeface="Helvetica Neue" charset="0"/>
                <a:cs typeface="Helvetica Neue" charset="0"/>
              </a:defRPr>
            </a:lvl1pPr>
          </a:lstStyle>
          <a:p>
            <a:fld id="{5725D7CD-22AE-3542-82E6-C4382F6E6020}" type="slidenum">
              <a:rPr lang="en-US" smtClean="0"/>
              <a:t>‹#›</a:t>
            </a:fld>
            <a:endParaRPr lang="en-US"/>
          </a:p>
        </p:txBody>
      </p:sp>
      <p:sp>
        <p:nvSpPr>
          <p:cNvPr id="67592"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
        <p:nvSpPr>
          <p:cNvPr id="67639" name="Rectangle 55"/>
          <p:cNvSpPr>
            <a:spLocks noGrp="1" noChangeArrowheads="1"/>
          </p:cNvSpPr>
          <p:nvPr>
            <p:ph type="dt" sz="half" idx="2"/>
          </p:nvPr>
        </p:nvSpPr>
        <p:spPr bwMode="auto">
          <a:xfrm>
            <a:off x="791633" y="6537325"/>
            <a:ext cx="1585384"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066">
                <a:solidFill>
                  <a:sysClr val="windowText" lastClr="000000"/>
                </a:solidFill>
                <a:latin typeface="Helvetica Neue" charset="0"/>
                <a:ea typeface="Helvetica Neue" charset="0"/>
                <a:cs typeface="Helvetica Neue" charset="0"/>
              </a:defRPr>
            </a:lvl1pPr>
          </a:lstStyle>
          <a:p>
            <a:fld id="{64C67F28-8DA2-CD48-BDDD-C41AB9466C6D}" type="datetimeFigureOut">
              <a:rPr lang="en-US" smtClean="0"/>
              <a:t>1/11/21</a:t>
            </a:fld>
            <a:endParaRPr lang="en-US"/>
          </a:p>
        </p:txBody>
      </p:sp>
      <p:sp>
        <p:nvSpPr>
          <p:cNvPr id="1034" name="Text Box 46"/>
          <p:cNvSpPr txBox="1">
            <a:spLocks noChangeArrowheads="1"/>
          </p:cNvSpPr>
          <p:nvPr/>
        </p:nvSpPr>
        <p:spPr bwMode="auto">
          <a:xfrm>
            <a:off x="243419" y="303212"/>
            <a:ext cx="10547349"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eaLnBrk="1" hangingPunct="1">
              <a:lnSpc>
                <a:spcPct val="100000"/>
              </a:lnSpc>
              <a:spcBef>
                <a:spcPct val="0"/>
              </a:spcBef>
              <a:spcAft>
                <a:spcPts val="675"/>
              </a:spcAft>
              <a:buFontTx/>
              <a:buNone/>
              <a:defRPr/>
            </a:pPr>
            <a:r>
              <a:rPr lang="en-US" altLang="en-US" sz="1332" dirty="0">
                <a:latin typeface="Helvetica Neue" charset="0"/>
                <a:ea typeface="Helvetica Neue" charset="0"/>
                <a:cs typeface="Helvetica Neue" charset="0"/>
              </a:rPr>
              <a:t>Global Business Services</a:t>
            </a:r>
          </a:p>
        </p:txBody>
      </p:sp>
    </p:spTree>
    <p:extLst>
      <p:ext uri="{BB962C8B-B14F-4D97-AF65-F5344CB8AC3E}">
        <p14:creationId xmlns:p14="http://schemas.microsoft.com/office/powerpoint/2010/main" val="3246314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rtl="0" eaLnBrk="1" fontAlgn="base" hangingPunct="1">
        <a:lnSpc>
          <a:spcPct val="90000"/>
        </a:lnSpc>
        <a:spcBef>
          <a:spcPct val="0"/>
        </a:spcBef>
        <a:spcAft>
          <a:spcPct val="0"/>
        </a:spcAft>
        <a:defRPr sz="2931" kern="1200">
          <a:solidFill>
            <a:schemeClr val="tx2"/>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650">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0">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0">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0">
          <a:solidFill>
            <a:schemeClr val="tx2"/>
          </a:solidFill>
          <a:latin typeface="Arial" panose="020B0604020202020204" pitchFamily="34" charset="0"/>
        </a:defRPr>
      </a:lvl5pPr>
      <a:lvl6pPr marL="342903" algn="l" rtl="0" eaLnBrk="1" fontAlgn="base" hangingPunct="1">
        <a:lnSpc>
          <a:spcPct val="90000"/>
        </a:lnSpc>
        <a:spcBef>
          <a:spcPct val="0"/>
        </a:spcBef>
        <a:spcAft>
          <a:spcPct val="0"/>
        </a:spcAft>
        <a:defRPr sz="1650">
          <a:solidFill>
            <a:schemeClr val="tx2"/>
          </a:solidFill>
          <a:latin typeface="Arial" panose="020B0604020202020204" pitchFamily="34" charset="0"/>
        </a:defRPr>
      </a:lvl6pPr>
      <a:lvl7pPr marL="685805" algn="l" rtl="0" eaLnBrk="1" fontAlgn="base" hangingPunct="1">
        <a:lnSpc>
          <a:spcPct val="90000"/>
        </a:lnSpc>
        <a:spcBef>
          <a:spcPct val="0"/>
        </a:spcBef>
        <a:spcAft>
          <a:spcPct val="0"/>
        </a:spcAft>
        <a:defRPr sz="1650">
          <a:solidFill>
            <a:schemeClr val="tx2"/>
          </a:solidFill>
          <a:latin typeface="Arial" panose="020B0604020202020204" pitchFamily="34" charset="0"/>
        </a:defRPr>
      </a:lvl7pPr>
      <a:lvl8pPr marL="1028708" algn="l" rtl="0" eaLnBrk="1" fontAlgn="base" hangingPunct="1">
        <a:lnSpc>
          <a:spcPct val="90000"/>
        </a:lnSpc>
        <a:spcBef>
          <a:spcPct val="0"/>
        </a:spcBef>
        <a:spcAft>
          <a:spcPct val="0"/>
        </a:spcAft>
        <a:defRPr sz="1650">
          <a:solidFill>
            <a:schemeClr val="tx2"/>
          </a:solidFill>
          <a:latin typeface="Arial" panose="020B0604020202020204" pitchFamily="34" charset="0"/>
        </a:defRPr>
      </a:lvl8pPr>
      <a:lvl9pPr marL="1371610" algn="l" rtl="0" eaLnBrk="1" fontAlgn="base" hangingPunct="1">
        <a:lnSpc>
          <a:spcPct val="90000"/>
        </a:lnSpc>
        <a:spcBef>
          <a:spcPct val="0"/>
        </a:spcBef>
        <a:spcAft>
          <a:spcPct val="0"/>
        </a:spcAft>
        <a:defRPr sz="1650">
          <a:solidFill>
            <a:schemeClr val="tx2"/>
          </a:solidFill>
          <a:latin typeface="Arial" panose="020B0604020202020204" pitchFamily="34" charset="0"/>
        </a:defRPr>
      </a:lvl9pPr>
    </p:titleStyle>
    <p:bodyStyle>
      <a:lvl1pPr marL="230504" indent="-230504" algn="l" rtl="0" eaLnBrk="1" fontAlgn="base" hangingPunct="1">
        <a:spcBef>
          <a:spcPct val="50000"/>
        </a:spcBef>
        <a:spcAft>
          <a:spcPct val="0"/>
        </a:spcAft>
        <a:buClr>
          <a:schemeClr val="tx1"/>
        </a:buClr>
        <a:buFont typeface="Arial" panose="020B0604020202020204" pitchFamily="34" charset="0"/>
        <a:buChar char="•"/>
        <a:defRPr sz="2131" kern="1200">
          <a:solidFill>
            <a:schemeClr val="tx1"/>
          </a:solidFill>
          <a:latin typeface="Helvetica Neue" charset="0"/>
          <a:ea typeface="Helvetica Neue" charset="0"/>
          <a:cs typeface="Helvetica Neue" charset="0"/>
        </a:defRPr>
      </a:lvl1pPr>
      <a:lvl2pPr marL="458892" indent="-228389" algn="l" rtl="0" eaLnBrk="1" fontAlgn="base" hangingPunct="1">
        <a:spcBef>
          <a:spcPct val="0"/>
        </a:spcBef>
        <a:spcAft>
          <a:spcPct val="0"/>
        </a:spcAft>
        <a:buClr>
          <a:schemeClr val="tx1"/>
        </a:buClr>
        <a:buFont typeface="Arial" charset="0"/>
        <a:buChar char="–"/>
        <a:defRPr sz="2131" kern="1200">
          <a:solidFill>
            <a:schemeClr val="tx1"/>
          </a:solidFill>
          <a:latin typeface="Helvetica Neue" charset="0"/>
          <a:ea typeface="Helvetica Neue" charset="0"/>
          <a:cs typeface="Helvetica Neue" charset="0"/>
        </a:defRPr>
      </a:lvl2pPr>
      <a:lvl3pPr marL="689395" indent="-230504" algn="l" rtl="0" eaLnBrk="1" fontAlgn="base" hangingPunct="1">
        <a:spcBef>
          <a:spcPct val="0"/>
        </a:spcBef>
        <a:spcAft>
          <a:spcPct val="0"/>
        </a:spcAft>
        <a:buClr>
          <a:schemeClr val="tx1"/>
        </a:buClr>
        <a:buChar char="•"/>
        <a:defRPr sz="2131" kern="1200">
          <a:solidFill>
            <a:schemeClr val="tx1"/>
          </a:solidFill>
          <a:latin typeface="Helvetica Neue" charset="0"/>
          <a:ea typeface="Helvetica Neue" charset="0"/>
          <a:cs typeface="Helvetica Neue" charset="0"/>
        </a:defRPr>
      </a:lvl3pPr>
      <a:lvl4pPr marL="902500" indent="-129780" algn="l" rtl="0" eaLnBrk="1" fontAlgn="base" hangingPunct="1">
        <a:spcBef>
          <a:spcPct val="20000"/>
        </a:spcBef>
        <a:spcAft>
          <a:spcPct val="0"/>
        </a:spcAft>
        <a:buClr>
          <a:schemeClr val="bg1"/>
        </a:buClr>
        <a:defRPr sz="1200" kern="1200">
          <a:solidFill>
            <a:schemeClr val="bg1"/>
          </a:solidFill>
          <a:latin typeface="+mn-lt"/>
          <a:ea typeface="+mn-ea"/>
          <a:cs typeface="+mn-cs"/>
        </a:defRPr>
      </a:lvl4pPr>
      <a:lvl5pPr marL="1154915" indent="-122636" algn="l" rtl="0" eaLnBrk="1" fontAlgn="base" hangingPunct="1">
        <a:spcBef>
          <a:spcPct val="20000"/>
        </a:spcBef>
        <a:spcAft>
          <a:spcPct val="0"/>
        </a:spcAft>
        <a:buClr>
          <a:schemeClr val="bg1"/>
        </a:buClr>
        <a:buChar char="»"/>
        <a:defRPr sz="1200" kern="1200">
          <a:solidFill>
            <a:schemeClr val="bg1"/>
          </a:solidFill>
          <a:latin typeface="+mn-lt"/>
          <a:ea typeface="+mn-ea"/>
          <a:cs typeface="+mn-cs"/>
        </a:defRPr>
      </a:lvl5pPr>
      <a:lvl6pPr marL="1885965"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6pPr>
      <a:lvl7pPr marL="2228867"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7pPr>
      <a:lvl8pPr marL="2571770"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8pPr>
      <a:lvl9pPr marL="2914672"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805" rtl="0" eaLnBrk="1" latinLnBrk="0" hangingPunct="1">
        <a:defRPr sz="1349" kern="1200">
          <a:solidFill>
            <a:schemeClr val="tx1"/>
          </a:solidFill>
          <a:latin typeface="+mn-lt"/>
          <a:ea typeface="+mn-ea"/>
          <a:cs typeface="+mn-cs"/>
        </a:defRPr>
      </a:lvl1pPr>
      <a:lvl2pPr marL="342903" algn="l" defTabSz="685805" rtl="0" eaLnBrk="1" latinLnBrk="0" hangingPunct="1">
        <a:defRPr sz="1349" kern="1200">
          <a:solidFill>
            <a:schemeClr val="tx1"/>
          </a:solidFill>
          <a:latin typeface="+mn-lt"/>
          <a:ea typeface="+mn-ea"/>
          <a:cs typeface="+mn-cs"/>
        </a:defRPr>
      </a:lvl2pPr>
      <a:lvl3pPr marL="685805" algn="l" defTabSz="685805" rtl="0" eaLnBrk="1" latinLnBrk="0" hangingPunct="1">
        <a:defRPr sz="1349" kern="1200">
          <a:solidFill>
            <a:schemeClr val="tx1"/>
          </a:solidFill>
          <a:latin typeface="+mn-lt"/>
          <a:ea typeface="+mn-ea"/>
          <a:cs typeface="+mn-cs"/>
        </a:defRPr>
      </a:lvl3pPr>
      <a:lvl4pPr marL="1028708" algn="l" defTabSz="685805" rtl="0" eaLnBrk="1" latinLnBrk="0" hangingPunct="1">
        <a:defRPr sz="1349" kern="1200">
          <a:solidFill>
            <a:schemeClr val="tx1"/>
          </a:solidFill>
          <a:latin typeface="+mn-lt"/>
          <a:ea typeface="+mn-ea"/>
          <a:cs typeface="+mn-cs"/>
        </a:defRPr>
      </a:lvl4pPr>
      <a:lvl5pPr marL="1371610" algn="l" defTabSz="685805" rtl="0" eaLnBrk="1" latinLnBrk="0" hangingPunct="1">
        <a:defRPr sz="1349" kern="1200">
          <a:solidFill>
            <a:schemeClr val="tx1"/>
          </a:solidFill>
          <a:latin typeface="+mn-lt"/>
          <a:ea typeface="+mn-ea"/>
          <a:cs typeface="+mn-cs"/>
        </a:defRPr>
      </a:lvl5pPr>
      <a:lvl6pPr marL="1714513" algn="l" defTabSz="685805" rtl="0" eaLnBrk="1" latinLnBrk="0" hangingPunct="1">
        <a:defRPr sz="1349" kern="1200">
          <a:solidFill>
            <a:schemeClr val="tx1"/>
          </a:solidFill>
          <a:latin typeface="+mn-lt"/>
          <a:ea typeface="+mn-ea"/>
          <a:cs typeface="+mn-cs"/>
        </a:defRPr>
      </a:lvl6pPr>
      <a:lvl7pPr marL="2057415" algn="l" defTabSz="685805" rtl="0" eaLnBrk="1" latinLnBrk="0" hangingPunct="1">
        <a:defRPr sz="1349" kern="1200">
          <a:solidFill>
            <a:schemeClr val="tx1"/>
          </a:solidFill>
          <a:latin typeface="+mn-lt"/>
          <a:ea typeface="+mn-ea"/>
          <a:cs typeface="+mn-cs"/>
        </a:defRPr>
      </a:lvl7pPr>
      <a:lvl8pPr marL="2400318" algn="l" defTabSz="685805" rtl="0" eaLnBrk="1" latinLnBrk="0" hangingPunct="1">
        <a:defRPr sz="1349" kern="1200">
          <a:solidFill>
            <a:schemeClr val="tx1"/>
          </a:solidFill>
          <a:latin typeface="+mn-lt"/>
          <a:ea typeface="+mn-ea"/>
          <a:cs typeface="+mn-cs"/>
        </a:defRPr>
      </a:lvl8pPr>
      <a:lvl9pPr marL="2743220" algn="l" defTabSz="685805"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wmf"/><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a:extLst>
              <a:ext uri="{FF2B5EF4-FFF2-40B4-BE49-F238E27FC236}">
                <a16:creationId xmlns:a16="http://schemas.microsoft.com/office/drawing/2014/main" id="{F1AE6FAA-DBD8-B24E-A7A6-8C475246E1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552" b="12892"/>
          <a:stretch/>
        </p:blipFill>
        <p:spPr bwMode="auto">
          <a:xfrm>
            <a:off x="366350" y="3793787"/>
            <a:ext cx="11480307" cy="223313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 name="Picture 4" descr="smarteranalyticswordmark">
            <a:extLst>
              <a:ext uri="{FF2B5EF4-FFF2-40B4-BE49-F238E27FC236}">
                <a16:creationId xmlns:a16="http://schemas.microsoft.com/office/drawing/2014/main" id="{AAB105E4-81E3-A74A-8639-1EE62346C2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964" y="616140"/>
            <a:ext cx="2600937" cy="365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a:extLst>
              <a:ext uri="{FF2B5EF4-FFF2-40B4-BE49-F238E27FC236}">
                <a16:creationId xmlns:a16="http://schemas.microsoft.com/office/drawing/2014/main" id="{2695A3E3-4872-794C-8628-10197DD21FBF}"/>
              </a:ext>
            </a:extLst>
          </p:cNvPr>
          <p:cNvSpPr>
            <a:spLocks noChangeArrowheads="1"/>
          </p:cNvSpPr>
          <p:nvPr/>
        </p:nvSpPr>
        <p:spPr bwMode="auto">
          <a:xfrm>
            <a:off x="284964" y="1612199"/>
            <a:ext cx="9611347"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eaLnBrk="1" hangingPunct="1">
              <a:lnSpc>
                <a:spcPct val="100000"/>
              </a:lnSpc>
              <a:spcBef>
                <a:spcPct val="0"/>
              </a:spcBef>
              <a:buFontTx/>
              <a:buNone/>
              <a:defRPr/>
            </a:pPr>
            <a:r>
              <a:rPr lang="en-US" altLang="en-US" sz="4929" dirty="0">
                <a:solidFill>
                  <a:srgbClr val="000000"/>
                </a:solidFill>
                <a:latin typeface="IBM Plex Mono" panose="020B0509050203000203" pitchFamily="49" charset="77"/>
              </a:rPr>
              <a:t>Yelp Restaurant Reviews</a:t>
            </a:r>
          </a:p>
          <a:p>
            <a:pPr eaLnBrk="1" hangingPunct="1">
              <a:lnSpc>
                <a:spcPct val="100000"/>
              </a:lnSpc>
              <a:spcBef>
                <a:spcPct val="0"/>
              </a:spcBef>
              <a:buFontTx/>
              <a:buNone/>
              <a:defRPr/>
            </a:pPr>
            <a:r>
              <a:rPr lang="en-US" altLang="en-US" sz="3000" dirty="0">
                <a:solidFill>
                  <a:srgbClr val="000000"/>
                </a:solidFill>
                <a:latin typeface="IBM Plex Mono" panose="020B0509050203000203" pitchFamily="49" charset="77"/>
              </a:rPr>
              <a:t>Insightful Topics</a:t>
            </a:r>
          </a:p>
          <a:p>
            <a:pPr eaLnBrk="1" hangingPunct="1">
              <a:lnSpc>
                <a:spcPct val="100000"/>
              </a:lnSpc>
              <a:spcBef>
                <a:spcPct val="0"/>
              </a:spcBef>
              <a:buFontTx/>
              <a:buNone/>
              <a:defRPr/>
            </a:pPr>
            <a:r>
              <a:rPr lang="en-US" altLang="en-US" sz="2000" dirty="0" err="1">
                <a:solidFill>
                  <a:srgbClr val="000000"/>
                </a:solidFill>
                <a:latin typeface="IBM Plex Mono" panose="020B0509050203000203" pitchFamily="49" charset="77"/>
              </a:rPr>
              <a:t>DevUp</a:t>
            </a:r>
            <a:r>
              <a:rPr lang="en-US" altLang="en-US" sz="2000" dirty="0">
                <a:solidFill>
                  <a:srgbClr val="000000"/>
                </a:solidFill>
                <a:latin typeface="IBM Plex Mono" panose="020B0509050203000203" pitchFamily="49" charset="77"/>
              </a:rPr>
              <a:t> Project Part 2- Mackenzie Bogiages</a:t>
            </a:r>
          </a:p>
        </p:txBody>
      </p:sp>
    </p:spTree>
    <p:extLst>
      <p:ext uri="{BB962C8B-B14F-4D97-AF65-F5344CB8AC3E}">
        <p14:creationId xmlns:p14="http://schemas.microsoft.com/office/powerpoint/2010/main" val="1640226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30693" y="542329"/>
            <a:ext cx="12192000" cy="5952115"/>
          </a:xfrm>
          <a:prstGeom prst="rect">
            <a:avLst/>
          </a:prstGeom>
          <a:solidFill>
            <a:schemeClr val="accent1">
              <a:alpha val="81176"/>
            </a:scheme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Sentiment and Correlation</a:t>
            </a:r>
          </a:p>
        </p:txBody>
      </p:sp>
      <p:sp>
        <p:nvSpPr>
          <p:cNvPr id="16" name="Rounded Rectangle 15">
            <a:extLst>
              <a:ext uri="{FF2B5EF4-FFF2-40B4-BE49-F238E27FC236}">
                <a16:creationId xmlns:a16="http://schemas.microsoft.com/office/drawing/2014/main" id="{8B3A0534-C732-AD47-81D4-5E1203944DD8}"/>
              </a:ext>
            </a:extLst>
          </p:cNvPr>
          <p:cNvSpPr/>
          <p:nvPr/>
        </p:nvSpPr>
        <p:spPr bwMode="auto">
          <a:xfrm>
            <a:off x="792568" y="4441551"/>
            <a:ext cx="4238512" cy="1603843"/>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kumimoji="0" lang="en-US" sz="1400" b="0" i="0" u="none" strike="noStrike" cap="none" normalizeH="0" baseline="0" dirty="0">
                <a:ln>
                  <a:noFill/>
                </a:ln>
                <a:solidFill>
                  <a:schemeClr val="bg1"/>
                </a:solidFill>
                <a:effectLst/>
                <a:latin typeface="Arial" panose="020B0604020202020204" pitchFamily="34" charset="0"/>
              </a:rPr>
              <a:t>  The highest correlation calculated is the R</a:t>
            </a:r>
            <a:r>
              <a:rPr kumimoji="0" lang="en-US" sz="1400" b="0" i="0" u="none" strike="noStrike" cap="none" normalizeH="0" baseline="30000" dirty="0">
                <a:ln>
                  <a:noFill/>
                </a:ln>
                <a:solidFill>
                  <a:schemeClr val="bg1"/>
                </a:solidFill>
                <a:effectLst/>
                <a:latin typeface="Arial" panose="020B0604020202020204" pitchFamily="34" charset="0"/>
              </a:rPr>
              <a:t>2</a:t>
            </a:r>
            <a:r>
              <a:rPr kumimoji="0" lang="en-US" sz="1400" b="0" i="0" u="none" strike="noStrike" cap="none" normalizeH="0" dirty="0">
                <a:ln>
                  <a:noFill/>
                </a:ln>
                <a:solidFill>
                  <a:schemeClr val="bg1"/>
                </a:solidFill>
                <a:effectLst/>
                <a:latin typeface="Arial" panose="020B0604020202020204" pitchFamily="34" charset="0"/>
              </a:rPr>
              <a:t> between sentiment score polarity and number of stars, .5511. R</a:t>
            </a:r>
            <a:r>
              <a:rPr kumimoji="0" lang="en-US" sz="1400" b="0" i="0" u="none" strike="noStrike" cap="none" normalizeH="0" baseline="30000" dirty="0">
                <a:ln>
                  <a:noFill/>
                </a:ln>
                <a:solidFill>
                  <a:schemeClr val="bg1"/>
                </a:solidFill>
                <a:effectLst/>
                <a:latin typeface="Arial" panose="020B0604020202020204" pitchFamily="34" charset="0"/>
              </a:rPr>
              <a:t>2</a:t>
            </a:r>
            <a:r>
              <a:rPr kumimoji="0" lang="en-US" sz="1400" b="0" i="0" u="none" strike="noStrike" cap="none" normalizeH="0" dirty="0">
                <a:ln>
                  <a:noFill/>
                </a:ln>
                <a:solidFill>
                  <a:schemeClr val="bg1"/>
                </a:solidFill>
                <a:effectLst/>
                <a:latin typeface="Arial" panose="020B0604020202020204" pitchFamily="34" charset="0"/>
              </a:rPr>
              <a:t> decreased when we looked at just negative (stars – 0, 1 or 2) or just positive reviews. The correlation between sentiment score subjectivity and number or stars is much lower, .2482.</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7" name="Rounded Rectangle 6">
            <a:extLst>
              <a:ext uri="{FF2B5EF4-FFF2-40B4-BE49-F238E27FC236}">
                <a16:creationId xmlns:a16="http://schemas.microsoft.com/office/drawing/2014/main" id="{DA05C017-A0AF-2E40-A93A-CF7272971CA4}"/>
              </a:ext>
            </a:extLst>
          </p:cNvPr>
          <p:cNvSpPr/>
          <p:nvPr/>
        </p:nvSpPr>
        <p:spPr bwMode="auto">
          <a:xfrm>
            <a:off x="2017182" y="1179923"/>
            <a:ext cx="1364374" cy="327680"/>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Count of Stars</a:t>
            </a:r>
            <a:endParaRPr kumimoji="0" lang="en-US" sz="1400" b="0" i="0" u="none" strike="noStrike" cap="none" normalizeH="0" baseline="0" dirty="0">
              <a:ln>
                <a:noFill/>
              </a:ln>
              <a:solidFill>
                <a:schemeClr val="bg1"/>
              </a:solidFill>
              <a:effectLst/>
              <a:latin typeface="Arial" panose="020B0604020202020204" pitchFamily="34" charset="0"/>
            </a:endParaRPr>
          </a:p>
        </p:txBody>
      </p:sp>
      <p:pic>
        <p:nvPicPr>
          <p:cNvPr id="9" name="Picture 8">
            <a:extLst>
              <a:ext uri="{FF2B5EF4-FFF2-40B4-BE49-F238E27FC236}">
                <a16:creationId xmlns:a16="http://schemas.microsoft.com/office/drawing/2014/main" id="{CF56A22A-92DF-8E41-8CDC-DE3FEAF18724}"/>
              </a:ext>
            </a:extLst>
          </p:cNvPr>
          <p:cNvPicPr>
            <a:picLocks noChangeAspect="1"/>
          </p:cNvPicPr>
          <p:nvPr/>
        </p:nvPicPr>
        <p:blipFill>
          <a:blip r:embed="rId2"/>
          <a:stretch>
            <a:fillRect/>
          </a:stretch>
        </p:blipFill>
        <p:spPr>
          <a:xfrm>
            <a:off x="1135129" y="1713088"/>
            <a:ext cx="3252851" cy="2203265"/>
          </a:xfrm>
          <a:prstGeom prst="rect">
            <a:avLst/>
          </a:prstGeom>
        </p:spPr>
      </p:pic>
      <p:pic>
        <p:nvPicPr>
          <p:cNvPr id="10" name="Picture 9">
            <a:extLst>
              <a:ext uri="{FF2B5EF4-FFF2-40B4-BE49-F238E27FC236}">
                <a16:creationId xmlns:a16="http://schemas.microsoft.com/office/drawing/2014/main" id="{A6C37BB3-DB28-B74E-BB29-9B19105BD30E}"/>
              </a:ext>
            </a:extLst>
          </p:cNvPr>
          <p:cNvPicPr>
            <a:picLocks noChangeAspect="1"/>
          </p:cNvPicPr>
          <p:nvPr/>
        </p:nvPicPr>
        <p:blipFill>
          <a:blip r:embed="rId3"/>
          <a:stretch>
            <a:fillRect/>
          </a:stretch>
        </p:blipFill>
        <p:spPr>
          <a:xfrm>
            <a:off x="6680603" y="1049809"/>
            <a:ext cx="5170670" cy="4937155"/>
          </a:xfrm>
          <a:prstGeom prst="rect">
            <a:avLst/>
          </a:prstGeom>
        </p:spPr>
      </p:pic>
      <p:sp>
        <p:nvSpPr>
          <p:cNvPr id="12" name="Rounded Rectangle 11">
            <a:extLst>
              <a:ext uri="{FF2B5EF4-FFF2-40B4-BE49-F238E27FC236}">
                <a16:creationId xmlns:a16="http://schemas.microsoft.com/office/drawing/2014/main" id="{6860D61C-688D-7F4B-93A5-2BE78D5AB852}"/>
              </a:ext>
            </a:extLst>
          </p:cNvPr>
          <p:cNvSpPr/>
          <p:nvPr/>
        </p:nvSpPr>
        <p:spPr bwMode="auto">
          <a:xfrm>
            <a:off x="8281358" y="696431"/>
            <a:ext cx="2260121" cy="316682"/>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Stars vs Sentiment score</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1" name="Rounded Rectangle 10">
            <a:extLst>
              <a:ext uri="{FF2B5EF4-FFF2-40B4-BE49-F238E27FC236}">
                <a16:creationId xmlns:a16="http://schemas.microsoft.com/office/drawing/2014/main" id="{F0D9C6CD-5427-6E46-A3EC-74236958FF97}"/>
              </a:ext>
            </a:extLst>
          </p:cNvPr>
          <p:cNvSpPr/>
          <p:nvPr/>
        </p:nvSpPr>
        <p:spPr bwMode="auto">
          <a:xfrm>
            <a:off x="6266243" y="6098303"/>
            <a:ext cx="5956450" cy="316682"/>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latin typeface="Arial" panose="020B0604020202020204" pitchFamily="34" charset="0"/>
              </a:rPr>
              <a:t>The sentiment of each review was calculated using </a:t>
            </a:r>
            <a:r>
              <a:rPr lang="en-US" dirty="0" err="1">
                <a:solidFill>
                  <a:schemeClr val="bg1"/>
                </a:solidFill>
                <a:latin typeface="Arial" panose="020B0604020202020204" pitchFamily="34" charset="0"/>
              </a:rPr>
              <a:t>TextBlob’s</a:t>
            </a:r>
            <a:r>
              <a:rPr lang="en-US" dirty="0">
                <a:solidFill>
                  <a:schemeClr val="bg1"/>
                </a:solidFill>
                <a:latin typeface="Arial" panose="020B0604020202020204" pitchFamily="34" charset="0"/>
              </a:rPr>
              <a:t> sentiment.</a:t>
            </a:r>
            <a:endParaRPr kumimoji="0" lang="en-US" sz="1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3074110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9850-E63E-4840-B431-A3112E19A524}"/>
              </a:ext>
            </a:extLst>
          </p:cNvPr>
          <p:cNvSpPr>
            <a:spLocks noGrp="1"/>
          </p:cNvSpPr>
          <p:nvPr>
            <p:ph type="title"/>
          </p:nvPr>
        </p:nvSpPr>
        <p:spPr>
          <a:xfrm>
            <a:off x="422016" y="749949"/>
            <a:ext cx="11347968" cy="731610"/>
          </a:xfrm>
        </p:spPr>
        <p:txBody>
          <a:bodyPr/>
          <a:lstStyle/>
          <a:p>
            <a:r>
              <a:rPr lang="en-US" sz="2400" dirty="0"/>
              <a:t>Conclusions and Next Steps</a:t>
            </a:r>
          </a:p>
        </p:txBody>
      </p:sp>
      <p:sp>
        <p:nvSpPr>
          <p:cNvPr id="112" name="TextBox 111">
            <a:extLst>
              <a:ext uri="{FF2B5EF4-FFF2-40B4-BE49-F238E27FC236}">
                <a16:creationId xmlns:a16="http://schemas.microsoft.com/office/drawing/2014/main" id="{E4CB88F1-7C79-3E4D-A278-E473F167F3D0}"/>
              </a:ext>
            </a:extLst>
          </p:cNvPr>
          <p:cNvSpPr txBox="1"/>
          <p:nvPr/>
        </p:nvSpPr>
        <p:spPr>
          <a:xfrm>
            <a:off x="605480" y="6511025"/>
            <a:ext cx="3470957"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dirty="0">
                <a:ln>
                  <a:noFill/>
                </a:ln>
                <a:solidFill>
                  <a:schemeClr val="bg1"/>
                </a:solidFill>
                <a:effectLst/>
                <a:uFillTx/>
                <a:latin typeface="IBM Plex Sans" panose="020B0503050203000203" pitchFamily="34" charset="0"/>
                <a:ea typeface="Helvetica Neue"/>
                <a:cs typeface="Helvetica Neue"/>
                <a:sym typeface="Helvetica Neue"/>
              </a:rPr>
              <a:t>IBM Confidential</a:t>
            </a:r>
          </a:p>
        </p:txBody>
      </p:sp>
      <p:sp>
        <p:nvSpPr>
          <p:cNvPr id="5" name="TextBox 4">
            <a:extLst>
              <a:ext uri="{FF2B5EF4-FFF2-40B4-BE49-F238E27FC236}">
                <a16:creationId xmlns:a16="http://schemas.microsoft.com/office/drawing/2014/main" id="{943832CE-A946-6848-BC42-40A55B855F3A}"/>
              </a:ext>
            </a:extLst>
          </p:cNvPr>
          <p:cNvSpPr txBox="1"/>
          <p:nvPr/>
        </p:nvSpPr>
        <p:spPr>
          <a:xfrm>
            <a:off x="605479" y="1481559"/>
            <a:ext cx="10819265" cy="39353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20" rIns="91440" bIns="45720" numCol="1" spcCol="38100" rtlCol="0" anchor="t">
            <a:noAutofit/>
          </a:bodyPr>
          <a:lstStyle/>
          <a:p>
            <a:pPr defTabSz="467532" fontAlgn="auto">
              <a:spcBef>
                <a:spcPts val="1200"/>
              </a:spcBef>
              <a:spcAft>
                <a:spcPts val="0"/>
              </a:spcAft>
            </a:pPr>
            <a:r>
              <a:rPr lang="en-US" sz="2000" b="1" dirty="0">
                <a:solidFill>
                  <a:srgbClr val="1A1918"/>
                </a:solidFill>
                <a:latin typeface="IBM Plex Sans SemiBold" panose="020B0503050203000203" pitchFamily="34" charset="0"/>
              </a:rPr>
              <a:t>Conclusions:</a:t>
            </a:r>
          </a:p>
          <a:p>
            <a:pPr marL="285750" indent="-2857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There is a moderate correlation between sentiment score polarity and number of stars given in a review</a:t>
            </a:r>
          </a:p>
          <a:p>
            <a:pPr marL="285750" indent="-2857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There is a lot of similarity in generic restaurant words between reviews for different cuisines</a:t>
            </a:r>
          </a:p>
          <a:p>
            <a:pPr marL="742950" lvl="1" indent="-2857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Some cuisines have reviews that are more specific to their food types such as Burger, Mexican, BBQ, Korean, Italian, and Steakhouse</a:t>
            </a:r>
            <a:endParaRPr lang="en-US" sz="1800" dirty="0">
              <a:solidFill>
                <a:srgbClr val="1A1918"/>
              </a:solidFill>
              <a:latin typeface="IBM Plex Sans" panose="020B0503050203000203" pitchFamily="34" charset="0"/>
            </a:endParaRPr>
          </a:p>
          <a:p>
            <a:pPr marR="0" algn="l" defTabSz="467532" rtl="0" fontAlgn="auto" latinLnBrk="0" hangingPunct="0">
              <a:lnSpc>
                <a:spcPct val="100000"/>
              </a:lnSpc>
              <a:spcBef>
                <a:spcPts val="1200"/>
              </a:spcBef>
              <a:spcAft>
                <a:spcPts val="0"/>
              </a:spcAft>
              <a:buClrTx/>
              <a:buSzTx/>
              <a:tabLst/>
            </a:pPr>
            <a:r>
              <a:rPr lang="en-US" sz="2000" b="1" dirty="0">
                <a:solidFill>
                  <a:srgbClr val="1A1918"/>
                </a:solidFill>
                <a:latin typeface="IBM Plex Sans SemiBold" panose="020B0503050203000203" pitchFamily="34" charset="0"/>
              </a:rPr>
              <a:t>Future Recommendations:</a:t>
            </a:r>
          </a:p>
          <a:p>
            <a:pPr marL="171450" indent="-1714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  Look at all restaurants for the word clouds instead of just the 50 most reviewed</a:t>
            </a:r>
          </a:p>
          <a:p>
            <a:pPr marL="171450" indent="-171450" defTabSz="467532" fontAlgn="auto">
              <a:spcBef>
                <a:spcPts val="1200"/>
              </a:spcBef>
              <a:spcAft>
                <a:spcPts val="0"/>
              </a:spcAft>
              <a:buFont typeface="Arial" panose="020B0604020202020204" pitchFamily="34" charset="0"/>
              <a:buChar char="•"/>
            </a:pPr>
            <a:r>
              <a:rPr kumimoji="0" lang="en-US" sz="1800" i="0" u="none" strike="noStrike" cap="none" spc="0" normalizeH="0" baseline="0" dirty="0">
                <a:ln>
                  <a:noFill/>
                </a:ln>
                <a:solidFill>
                  <a:srgbClr val="1A1918"/>
                </a:solidFill>
                <a:effectLst/>
                <a:uFillTx/>
                <a:latin typeface="IBM Plex Sans" panose="020B0503050203000203" pitchFamily="34" charset="0"/>
                <a:sym typeface="Arial"/>
              </a:rPr>
              <a:t>  Investigate the down</a:t>
            </a:r>
            <a:r>
              <a:rPr lang="en-US" sz="1800" dirty="0">
                <a:solidFill>
                  <a:srgbClr val="1A1918"/>
                </a:solidFill>
                <a:latin typeface="IBM Plex Sans" panose="020B0503050203000203" pitchFamily="34" charset="0"/>
                <a:sym typeface="Arial"/>
              </a:rPr>
              <a:t>ward trend displayed by the LDA number of topics graph</a:t>
            </a:r>
          </a:p>
          <a:p>
            <a:pPr marL="171450" indent="-171450" defTabSz="467532" fontAlgn="auto">
              <a:spcBef>
                <a:spcPts val="1200"/>
              </a:spcBef>
              <a:spcAft>
                <a:spcPts val="0"/>
              </a:spcAft>
              <a:buFont typeface="Arial" panose="020B0604020202020204" pitchFamily="34" charset="0"/>
              <a:buChar char="•"/>
            </a:pPr>
            <a:r>
              <a:rPr kumimoji="0" lang="en-US" sz="1800" i="0" u="none" strike="noStrike" cap="none" spc="0" normalizeH="0" baseline="0" dirty="0">
                <a:ln>
                  <a:noFill/>
                </a:ln>
                <a:solidFill>
                  <a:srgbClr val="1A1918"/>
                </a:solidFill>
                <a:effectLst/>
                <a:uFillTx/>
                <a:latin typeface="IBM Plex Sans" panose="020B0503050203000203" pitchFamily="34" charset="0"/>
                <a:sym typeface="Arial"/>
              </a:rPr>
              <a:t>  Refine LDA model to increase log likelihood and decrease perplexity</a:t>
            </a:r>
          </a:p>
          <a:p>
            <a:pPr marL="171450" indent="-1714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  Clean text reviews more to account for slang, for example, a review saying “the </a:t>
            </a:r>
            <a:r>
              <a:rPr lang="en-US" sz="1800" dirty="0" err="1">
                <a:solidFill>
                  <a:srgbClr val="1A1918"/>
                </a:solidFill>
                <a:latin typeface="IBM Plex Sans" panose="020B0503050203000203" pitchFamily="34" charset="0"/>
                <a:sym typeface="Arial"/>
              </a:rPr>
              <a:t>ozu</a:t>
            </a:r>
            <a:r>
              <a:rPr lang="en-US" sz="1800" dirty="0">
                <a:solidFill>
                  <a:srgbClr val="1A1918"/>
                </a:solidFill>
                <a:latin typeface="IBM Plex Sans" panose="020B0503050203000203" pitchFamily="34" charset="0"/>
                <a:sym typeface="Arial"/>
              </a:rPr>
              <a:t> was mad dank”  left 5 stars, but had a sentiment score of -.1186 from </a:t>
            </a:r>
            <a:r>
              <a:rPr lang="en-US" sz="1800" dirty="0" err="1">
                <a:solidFill>
                  <a:srgbClr val="1A1918"/>
                </a:solidFill>
                <a:latin typeface="IBM Plex Sans" panose="020B0503050203000203" pitchFamily="34" charset="0"/>
                <a:sym typeface="Arial"/>
              </a:rPr>
              <a:t>TextBlob</a:t>
            </a:r>
            <a:endParaRPr kumimoji="0" lang="en-US" sz="1800" i="0" u="none" strike="noStrike" cap="none" spc="0" normalizeH="0" baseline="0" dirty="0">
              <a:ln>
                <a:noFill/>
              </a:ln>
              <a:solidFill>
                <a:srgbClr val="1A1918"/>
              </a:solidFill>
              <a:effectLst/>
              <a:uFillTx/>
              <a:latin typeface="IBM Plex Sans" panose="020B0503050203000203" pitchFamily="34" charset="0"/>
              <a:sym typeface="Arial"/>
            </a:endParaRPr>
          </a:p>
        </p:txBody>
      </p:sp>
    </p:spTree>
    <p:extLst>
      <p:ext uri="{BB962C8B-B14F-4D97-AF65-F5344CB8AC3E}">
        <p14:creationId xmlns:p14="http://schemas.microsoft.com/office/powerpoint/2010/main" val="5566034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C4CA-24F0-B44E-9B32-7032C5AC71F0}"/>
              </a:ext>
            </a:extLst>
          </p:cNvPr>
          <p:cNvSpPr>
            <a:spLocks noGrp="1"/>
          </p:cNvSpPr>
          <p:nvPr>
            <p:ph type="title"/>
          </p:nvPr>
        </p:nvSpPr>
        <p:spPr/>
        <p:txBody>
          <a:bodyPr/>
          <a:lstStyle/>
          <a:p>
            <a:r>
              <a:rPr lang="en-US" dirty="0">
                <a:latin typeface="IBM Plex Sans" panose="020B0503050203000203" pitchFamily="34" charset="77"/>
              </a:rPr>
              <a:t>Agenda</a:t>
            </a:r>
            <a:br>
              <a:rPr lang="en-US" dirty="0">
                <a:latin typeface="IBM Plex Sans" panose="020B0503050203000203" pitchFamily="34" charset="77"/>
              </a:rPr>
            </a:br>
            <a:endParaRPr lang="en-US" dirty="0">
              <a:latin typeface="IBM Plex Sans" panose="020B0503050203000203" pitchFamily="34" charset="77"/>
            </a:endParaRPr>
          </a:p>
        </p:txBody>
      </p:sp>
      <p:graphicFrame>
        <p:nvGraphicFramePr>
          <p:cNvPr id="7" name="Table 6">
            <a:extLst>
              <a:ext uri="{FF2B5EF4-FFF2-40B4-BE49-F238E27FC236}">
                <a16:creationId xmlns:a16="http://schemas.microsoft.com/office/drawing/2014/main" id="{84E3E823-F391-8545-89E1-F8439678E5F7}"/>
              </a:ext>
            </a:extLst>
          </p:cNvPr>
          <p:cNvGraphicFramePr>
            <a:graphicFrameLocks noGrp="1"/>
          </p:cNvGraphicFramePr>
          <p:nvPr>
            <p:extLst>
              <p:ext uri="{D42A27DB-BD31-4B8C-83A1-F6EECF244321}">
                <p14:modId xmlns:p14="http://schemas.microsoft.com/office/powerpoint/2010/main" val="4289466671"/>
              </p:ext>
            </p:extLst>
          </p:nvPr>
        </p:nvGraphicFramePr>
        <p:xfrm>
          <a:off x="2062693" y="1148709"/>
          <a:ext cx="8128000" cy="5393135"/>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2877680576"/>
                    </a:ext>
                  </a:extLst>
                </a:gridCol>
              </a:tblGrid>
              <a:tr h="346716">
                <a:tc>
                  <a:txBody>
                    <a:bodyPr/>
                    <a:lstStyle/>
                    <a:p>
                      <a:pPr algn="ctr"/>
                      <a:r>
                        <a:rPr lang="en-US" sz="1800" dirty="0">
                          <a:latin typeface="IBM Plex Sans" panose="020B0503050203000203" pitchFamily="34" charset="77"/>
                        </a:rPr>
                        <a:t>Topic</a:t>
                      </a:r>
                    </a:p>
                  </a:txBody>
                  <a:tcPr/>
                </a:tc>
                <a:extLst>
                  <a:ext uri="{0D108BD9-81ED-4DB2-BD59-A6C34878D82A}">
                    <a16:rowId xmlns:a16="http://schemas.microsoft.com/office/drawing/2014/main" val="1972330707"/>
                  </a:ext>
                </a:extLst>
              </a:tr>
              <a:tr h="5027375">
                <a:tc>
                  <a:txBody>
                    <a:bodyPr/>
                    <a:lstStyle/>
                    <a:p>
                      <a:pPr marL="285750" indent="-285750">
                        <a:lnSpc>
                          <a:spcPct val="200000"/>
                        </a:lnSpc>
                        <a:buFont typeface="Arial" panose="020B0604020202020204" pitchFamily="34" charset="0"/>
                        <a:buChar char="•"/>
                      </a:pPr>
                      <a:r>
                        <a:rPr lang="en-US" sz="1800" dirty="0">
                          <a:latin typeface="IBM Plex Sans" panose="020B0503050203000203" pitchFamily="34" charset="77"/>
                        </a:rPr>
                        <a:t>Introduction and Problem Statement</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Methods and Exploratory Analysis</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Top Cuisines and Keywords</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Topic Modeling</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Sentiment &amp; Correlation</a:t>
                      </a:r>
                    </a:p>
                  </a:txBody>
                  <a:tcPr/>
                </a:tc>
                <a:extLst>
                  <a:ext uri="{0D108BD9-81ED-4DB2-BD59-A6C34878D82A}">
                    <a16:rowId xmlns:a16="http://schemas.microsoft.com/office/drawing/2014/main" val="2666734803"/>
                  </a:ext>
                </a:extLst>
              </a:tr>
            </a:tbl>
          </a:graphicData>
        </a:graphic>
      </p:graphicFrame>
    </p:spTree>
    <p:extLst>
      <p:ext uri="{BB962C8B-B14F-4D97-AF65-F5344CB8AC3E}">
        <p14:creationId xmlns:p14="http://schemas.microsoft.com/office/powerpoint/2010/main" val="30885637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drawing&#10;&#10;Description automatically generated">
            <a:extLst>
              <a:ext uri="{FF2B5EF4-FFF2-40B4-BE49-F238E27FC236}">
                <a16:creationId xmlns:a16="http://schemas.microsoft.com/office/drawing/2014/main" id="{9650EB8D-D7C1-D74C-A219-68447ADE05FB}"/>
              </a:ext>
            </a:extLst>
          </p:cNvPr>
          <p:cNvPicPr>
            <a:picLocks noChangeAspect="1"/>
          </p:cNvPicPr>
          <p:nvPr/>
        </p:nvPicPr>
        <p:blipFill>
          <a:blip r:embed="rId2"/>
          <a:stretch>
            <a:fillRect/>
          </a:stretch>
        </p:blipFill>
        <p:spPr>
          <a:xfrm>
            <a:off x="3459119" y="1418196"/>
            <a:ext cx="5878165" cy="4874576"/>
          </a:xfrm>
          <a:prstGeom prst="rect">
            <a:avLst/>
          </a:prstGeom>
        </p:spPr>
      </p:pic>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Introduction and Problem Statement</a:t>
            </a:r>
          </a:p>
        </p:txBody>
      </p:sp>
      <p:sp>
        <p:nvSpPr>
          <p:cNvPr id="3" name="TextBox 2">
            <a:extLst>
              <a:ext uri="{FF2B5EF4-FFF2-40B4-BE49-F238E27FC236}">
                <a16:creationId xmlns:a16="http://schemas.microsoft.com/office/drawing/2014/main" id="{3B899DB1-5061-7949-B3A1-38D4D1143CF6}"/>
              </a:ext>
            </a:extLst>
          </p:cNvPr>
          <p:cNvSpPr txBox="1"/>
          <p:nvPr/>
        </p:nvSpPr>
        <p:spPr>
          <a:xfrm>
            <a:off x="243419" y="1439392"/>
            <a:ext cx="11537879" cy="4853380"/>
          </a:xfrm>
          <a:prstGeom prst="rect">
            <a:avLst/>
          </a:prstGeom>
          <a:solidFill>
            <a:schemeClr val="accent6">
              <a:alpha val="55686"/>
            </a:schemeClr>
          </a:solidFill>
        </p:spPr>
        <p:txBody>
          <a:bodyPr wrap="square" rtlCol="0">
            <a:spAutoFit/>
          </a:bodyPr>
          <a:lstStyle/>
          <a:p>
            <a:pPr marL="285750" indent="-285750">
              <a:lnSpc>
                <a:spcPct val="150000"/>
              </a:lnSpc>
              <a:buFont typeface="Arial" panose="020B0604020202020204" pitchFamily="34" charset="0"/>
              <a:buChar char="•"/>
            </a:pPr>
            <a:r>
              <a:rPr lang="en-US" sz="1600" dirty="0">
                <a:solidFill>
                  <a:schemeClr val="bg1"/>
                </a:solidFill>
                <a:latin typeface="IBM Plex Sans" panose="020B0503050203000203" pitchFamily="34" charset="77"/>
              </a:rPr>
              <a:t>Yelp data set</a:t>
            </a:r>
          </a:p>
          <a:p>
            <a:pPr marL="742950" lvl="1" indent="-285750">
              <a:lnSpc>
                <a:spcPct val="150000"/>
              </a:lnSpc>
              <a:buFont typeface="Courier New" panose="02070309020205020404" pitchFamily="49" charset="0"/>
              <a:buChar char="o"/>
            </a:pPr>
            <a:r>
              <a:rPr lang="en-US" sz="1600" dirty="0">
                <a:solidFill>
                  <a:schemeClr val="bg1"/>
                </a:solidFill>
                <a:latin typeface="IBM Plex Sans" panose="020B0503050203000203" pitchFamily="34" charset="77"/>
              </a:rPr>
              <a:t>Focusing on restaurants in Illinois</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Over 4,000 restaurants listed on Yelp</a:t>
            </a:r>
          </a:p>
          <a:p>
            <a:pPr marL="742950" lvl="1" indent="-285750">
              <a:lnSpc>
                <a:spcPct val="150000"/>
              </a:lnSpc>
              <a:buFont typeface="Courier New" panose="02070309020205020404" pitchFamily="49" charset="0"/>
              <a:buChar char="o"/>
            </a:pPr>
            <a:r>
              <a:rPr lang="en-US" sz="1600" dirty="0">
                <a:solidFill>
                  <a:schemeClr val="bg1"/>
                </a:solidFill>
                <a:latin typeface="IBM Plex Sans" panose="020B0503050203000203" pitchFamily="34" charset="77"/>
              </a:rPr>
              <a:t>Use  data for reviews, businesses, and check-ins  and drop unused columns</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4,808 rows</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18 columns</a:t>
            </a:r>
          </a:p>
          <a:p>
            <a:pPr marL="285750" indent="-285750">
              <a:lnSpc>
                <a:spcPct val="150000"/>
              </a:lnSpc>
              <a:buFont typeface="Arial" panose="020B0604020202020204" pitchFamily="34" charset="0"/>
              <a:buChar char="•"/>
            </a:pPr>
            <a:r>
              <a:rPr lang="en-US" sz="1600" dirty="0">
                <a:solidFill>
                  <a:schemeClr val="bg1"/>
                </a:solidFill>
                <a:latin typeface="IBM Plex Sans" panose="020B0503050203000203" pitchFamily="34" charset="77"/>
              </a:rPr>
              <a:t>Problem Statement</a:t>
            </a:r>
          </a:p>
          <a:p>
            <a:pPr marL="742950" lvl="1" indent="-285750">
              <a:lnSpc>
                <a:spcPct val="150000"/>
              </a:lnSpc>
              <a:buFont typeface="Courier New" panose="02070309020205020404" pitchFamily="49" charset="0"/>
              <a:buChar char="o"/>
            </a:pPr>
            <a:r>
              <a:rPr lang="en-US" sz="1600" dirty="0">
                <a:solidFill>
                  <a:schemeClr val="bg1"/>
                </a:solidFill>
                <a:latin typeface="IBM Plex Sans" panose="020B0503050203000203" pitchFamily="34" charset="77"/>
              </a:rPr>
              <a:t>The Mayor of Chicago wants to understand restaurant performance. </a:t>
            </a:r>
          </a:p>
          <a:p>
            <a:pPr marL="742950" lvl="1" indent="-285750">
              <a:lnSpc>
                <a:spcPct val="150000"/>
              </a:lnSpc>
              <a:buFont typeface="Courier New" panose="02070309020205020404" pitchFamily="49" charset="0"/>
              <a:buChar char="o"/>
            </a:pPr>
            <a:r>
              <a:rPr lang="en-US" sz="1600" dirty="0">
                <a:solidFill>
                  <a:schemeClr val="bg1"/>
                </a:solidFill>
                <a:latin typeface="IBM Plex Sans" panose="020B0503050203000203" pitchFamily="34" charset="77"/>
              </a:rPr>
              <a:t>Key Themes:</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Word cloud – popular keyword for each cuisine</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Topic modeling</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Optimal number of topics</a:t>
            </a:r>
          </a:p>
          <a:p>
            <a:pPr marL="1200150" lvl="2" indent="-285750">
              <a:lnSpc>
                <a:spcPct val="150000"/>
              </a:lnSpc>
              <a:buFont typeface="Wingdings" pitchFamily="2" charset="2"/>
              <a:buChar char="Ø"/>
            </a:pPr>
            <a:r>
              <a:rPr lang="en-US" sz="1600" dirty="0">
                <a:solidFill>
                  <a:schemeClr val="bg1"/>
                </a:solidFill>
                <a:latin typeface="IBM Plex Sans" panose="020B0503050203000203" pitchFamily="34" charset="77"/>
              </a:rPr>
              <a:t>Correlation between star rating and sentiment of reviews</a:t>
            </a:r>
          </a:p>
        </p:txBody>
      </p:sp>
    </p:spTree>
    <p:extLst>
      <p:ext uri="{BB962C8B-B14F-4D97-AF65-F5344CB8AC3E}">
        <p14:creationId xmlns:p14="http://schemas.microsoft.com/office/powerpoint/2010/main" val="1566111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Methods</a:t>
            </a:r>
          </a:p>
        </p:txBody>
      </p:sp>
      <p:sp>
        <p:nvSpPr>
          <p:cNvPr id="3" name="TextBox 2">
            <a:extLst>
              <a:ext uri="{FF2B5EF4-FFF2-40B4-BE49-F238E27FC236}">
                <a16:creationId xmlns:a16="http://schemas.microsoft.com/office/drawing/2014/main" id="{3B899DB1-5061-7949-B3A1-38D4D1143CF6}"/>
              </a:ext>
            </a:extLst>
          </p:cNvPr>
          <p:cNvSpPr txBox="1"/>
          <p:nvPr/>
        </p:nvSpPr>
        <p:spPr>
          <a:xfrm>
            <a:off x="390418" y="1338264"/>
            <a:ext cx="11537879" cy="4771114"/>
          </a:xfrm>
          <a:prstGeom prst="rect">
            <a:avLst/>
          </a:prstGeom>
          <a:solidFill>
            <a:srgbClr val="B5E4FF">
              <a:alpha val="24314"/>
            </a:srgbClr>
          </a:solidFill>
        </p:spPr>
        <p:txBody>
          <a:bodyPr wrap="square" rtlCol="0">
            <a:spAutoFit/>
          </a:bodyPr>
          <a:lstStyle/>
          <a:p>
            <a:pPr marL="285750" indent="-285750">
              <a:lnSpc>
                <a:spcPct val="150000"/>
              </a:lnSpc>
              <a:buFont typeface="Arial" panose="020B0604020202020204" pitchFamily="34" charset="0"/>
              <a:buChar char="•"/>
            </a:pPr>
            <a:r>
              <a:rPr lang="en-US" sz="1200" dirty="0">
                <a:latin typeface="IBM Plex Sans" panose="020B0503050203000203" pitchFamily="34" charset="77"/>
              </a:rPr>
              <a:t>Data Source</a:t>
            </a:r>
          </a:p>
          <a:p>
            <a:pPr marL="742950" lvl="1" indent="-285750">
              <a:lnSpc>
                <a:spcPct val="150000"/>
              </a:lnSpc>
              <a:buFont typeface="Courier New" panose="02070309020205020404" pitchFamily="49" charset="0"/>
              <a:buChar char="o"/>
            </a:pPr>
            <a:r>
              <a:rPr lang="en-US" sz="1200" dirty="0">
                <a:latin typeface="IBM Plex Sans" panose="020B0503050203000203" pitchFamily="34" charset="77"/>
              </a:rPr>
              <a:t>Yelp data set</a:t>
            </a:r>
          </a:p>
          <a:p>
            <a:pPr marL="742950" lvl="1" indent="-285750">
              <a:lnSpc>
                <a:spcPct val="150000"/>
              </a:lnSpc>
              <a:buFont typeface="Courier New" panose="02070309020205020404" pitchFamily="49" charset="0"/>
              <a:buChar char="o"/>
            </a:pPr>
            <a:r>
              <a:rPr lang="en-US" sz="1200" dirty="0">
                <a:latin typeface="IBM Plex Sans" panose="020B0503050203000203" pitchFamily="34" charset="77"/>
              </a:rPr>
              <a:t>Python</a:t>
            </a:r>
          </a:p>
          <a:p>
            <a:pPr marL="1200150" lvl="2" indent="-285750">
              <a:lnSpc>
                <a:spcPct val="150000"/>
              </a:lnSpc>
              <a:buFont typeface="Wingdings" pitchFamily="2" charset="2"/>
              <a:buChar char="Ø"/>
            </a:pPr>
            <a:r>
              <a:rPr lang="en-US" sz="1200" dirty="0">
                <a:latin typeface="IBM Plex Sans" panose="020B0503050203000203" pitchFamily="34" charset="77"/>
              </a:rPr>
              <a:t>Look only at businesses with the category restaurant</a:t>
            </a:r>
          </a:p>
          <a:p>
            <a:pPr marL="1200150" lvl="2" indent="-285750">
              <a:lnSpc>
                <a:spcPct val="150000"/>
              </a:lnSpc>
              <a:buFont typeface="Wingdings" pitchFamily="2" charset="2"/>
              <a:buChar char="Ø"/>
            </a:pPr>
            <a:r>
              <a:rPr lang="en-US" sz="1200" dirty="0">
                <a:latin typeface="IBM Plex Sans" panose="020B0503050203000203" pitchFamily="34" charset="77"/>
              </a:rPr>
              <a:t>Look only at businesses in the state of Illinois</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Word Clouds</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Make word clouds based on reviews for the 50 restaurants with the most reviews for each cuisine to increase processing speed </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Topic Modeling</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Remove special characters</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Make all letter lowercase</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Remove stop words</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Use LDA and pick model  with highest log likelihood</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Sentiment and Correlation</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Use </a:t>
            </a:r>
            <a:r>
              <a:rPr lang="en-US" sz="1200" dirty="0" err="1">
                <a:latin typeface="IBM Plex Sans" panose="020B0503050203000203" pitchFamily="34" charset="77"/>
              </a:rPr>
              <a:t>TextBlob’s</a:t>
            </a:r>
            <a:r>
              <a:rPr lang="en-US" sz="1200" dirty="0">
                <a:latin typeface="IBM Plex Sans" panose="020B0503050203000203" pitchFamily="34" charset="77"/>
              </a:rPr>
              <a:t> sentiment to calculate sentiment polarity and subjectivity for each review</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Analysis</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Visualizations and modeling in Python via </a:t>
            </a:r>
            <a:r>
              <a:rPr lang="en-US" sz="1200" dirty="0" err="1">
                <a:latin typeface="IBM Plex Sans" panose="020B0503050203000203" pitchFamily="34" charset="77"/>
              </a:rPr>
              <a:t>Jupyter</a:t>
            </a:r>
            <a:r>
              <a:rPr lang="en-US" sz="1200" dirty="0">
                <a:latin typeface="IBM Plex Sans" panose="020B0503050203000203" pitchFamily="34" charset="77"/>
              </a:rPr>
              <a:t> Notebook</a:t>
            </a:r>
          </a:p>
          <a:p>
            <a:pPr marL="1200150" lvl="2" indent="-285750">
              <a:lnSpc>
                <a:spcPct val="150000"/>
              </a:lnSpc>
              <a:buFont typeface="Arial" panose="020B0604020202020204" pitchFamily="34" charset="0"/>
              <a:buChar char="•"/>
            </a:pPr>
            <a:endParaRPr lang="en-US" sz="1200" dirty="0">
              <a:latin typeface="IBM Plex Sans" panose="020B0503050203000203" pitchFamily="34" charset="77"/>
            </a:endParaRPr>
          </a:p>
        </p:txBody>
      </p:sp>
    </p:spTree>
    <p:extLst>
      <p:ext uri="{BB962C8B-B14F-4D97-AF65-F5344CB8AC3E}">
        <p14:creationId xmlns:p14="http://schemas.microsoft.com/office/powerpoint/2010/main" val="1975005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DB98-EC4E-514C-B4D4-5140DE404E84}"/>
              </a:ext>
            </a:extLst>
          </p:cNvPr>
          <p:cNvSpPr>
            <a:spLocks noGrp="1"/>
          </p:cNvSpPr>
          <p:nvPr>
            <p:ph type="title"/>
          </p:nvPr>
        </p:nvSpPr>
        <p:spPr/>
        <p:txBody>
          <a:bodyPr/>
          <a:lstStyle/>
          <a:p>
            <a:r>
              <a:rPr lang="en-US" dirty="0"/>
              <a:t>Word Cloud – All Cuisines</a:t>
            </a:r>
          </a:p>
        </p:txBody>
      </p:sp>
      <p:pic>
        <p:nvPicPr>
          <p:cNvPr id="3" name="Picture 2">
            <a:extLst>
              <a:ext uri="{FF2B5EF4-FFF2-40B4-BE49-F238E27FC236}">
                <a16:creationId xmlns:a16="http://schemas.microsoft.com/office/drawing/2014/main" id="{EE21C161-D33B-B842-A3CE-25856E1F2AC7}"/>
              </a:ext>
            </a:extLst>
          </p:cNvPr>
          <p:cNvPicPr>
            <a:picLocks noChangeAspect="1"/>
          </p:cNvPicPr>
          <p:nvPr/>
        </p:nvPicPr>
        <p:blipFill>
          <a:blip r:embed="rId2"/>
          <a:stretch>
            <a:fillRect/>
          </a:stretch>
        </p:blipFill>
        <p:spPr>
          <a:xfrm>
            <a:off x="1515985" y="1146586"/>
            <a:ext cx="9160030" cy="5022029"/>
          </a:xfrm>
          <a:prstGeom prst="rect">
            <a:avLst/>
          </a:prstGeom>
        </p:spPr>
      </p:pic>
    </p:spTree>
    <p:extLst>
      <p:ext uri="{BB962C8B-B14F-4D97-AF65-F5344CB8AC3E}">
        <p14:creationId xmlns:p14="http://schemas.microsoft.com/office/powerpoint/2010/main" val="3233944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DB98-EC4E-514C-B4D4-5140DE404E84}"/>
              </a:ext>
            </a:extLst>
          </p:cNvPr>
          <p:cNvSpPr>
            <a:spLocks noGrp="1"/>
          </p:cNvSpPr>
          <p:nvPr>
            <p:ph type="title"/>
          </p:nvPr>
        </p:nvSpPr>
        <p:spPr/>
        <p:txBody>
          <a:bodyPr/>
          <a:lstStyle/>
          <a:p>
            <a:r>
              <a:rPr lang="en-US" dirty="0"/>
              <a:t>Top Cuisines</a:t>
            </a:r>
          </a:p>
        </p:txBody>
      </p:sp>
      <p:pic>
        <p:nvPicPr>
          <p:cNvPr id="6" name="Picture 5" descr="A screenshot of a cell phone&#10;&#10;Description automatically generated">
            <a:extLst>
              <a:ext uri="{FF2B5EF4-FFF2-40B4-BE49-F238E27FC236}">
                <a16:creationId xmlns:a16="http://schemas.microsoft.com/office/drawing/2014/main" id="{5C9AAF96-B180-2C41-9540-0CD89801757B}"/>
              </a:ext>
            </a:extLst>
          </p:cNvPr>
          <p:cNvPicPr>
            <a:picLocks noChangeAspect="1"/>
          </p:cNvPicPr>
          <p:nvPr/>
        </p:nvPicPr>
        <p:blipFill>
          <a:blip r:embed="rId2"/>
          <a:stretch>
            <a:fillRect/>
          </a:stretch>
        </p:blipFill>
        <p:spPr>
          <a:xfrm>
            <a:off x="0" y="1602045"/>
            <a:ext cx="12192000" cy="3653909"/>
          </a:xfrm>
          <a:prstGeom prst="rect">
            <a:avLst/>
          </a:prstGeom>
        </p:spPr>
      </p:pic>
      <p:sp>
        <p:nvSpPr>
          <p:cNvPr id="7" name="Rounded Rectangle 6">
            <a:extLst>
              <a:ext uri="{FF2B5EF4-FFF2-40B4-BE49-F238E27FC236}">
                <a16:creationId xmlns:a16="http://schemas.microsoft.com/office/drawing/2014/main" id="{D4DB1DC9-3CD0-3B4D-BB78-6CBBF63F9144}"/>
              </a:ext>
            </a:extLst>
          </p:cNvPr>
          <p:cNvSpPr/>
          <p:nvPr/>
        </p:nvSpPr>
        <p:spPr bwMode="auto">
          <a:xfrm>
            <a:off x="8023581" y="602064"/>
            <a:ext cx="3475036" cy="960263"/>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There are some cuisines that can be combined. We will look at cuisines that contain certain key words pertaining to top cuisines.</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8" name="Rounded Rectangle 7">
            <a:extLst>
              <a:ext uri="{FF2B5EF4-FFF2-40B4-BE49-F238E27FC236}">
                <a16:creationId xmlns:a16="http://schemas.microsoft.com/office/drawing/2014/main" id="{405F1EDD-4F83-5642-9A0D-E201242DC9AD}"/>
              </a:ext>
            </a:extLst>
          </p:cNvPr>
          <p:cNvSpPr/>
          <p:nvPr/>
        </p:nvSpPr>
        <p:spPr bwMode="auto">
          <a:xfrm>
            <a:off x="694526" y="5337236"/>
            <a:ext cx="3475036" cy="1389317"/>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Top 10 cuisines when combined: American (1294), Burger (576), Mexican (478), Chinese (408), Barbeque (322), Korean (286), Italian (249), Indian (240), Steakhouse (214), Seafood (181)</a:t>
            </a:r>
            <a:endParaRPr kumimoji="0" lang="en-US" sz="1400" b="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19220428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DB98-EC4E-514C-B4D4-5140DE404E84}"/>
              </a:ext>
            </a:extLst>
          </p:cNvPr>
          <p:cNvSpPr>
            <a:spLocks noGrp="1"/>
          </p:cNvSpPr>
          <p:nvPr>
            <p:ph type="title"/>
          </p:nvPr>
        </p:nvSpPr>
        <p:spPr/>
        <p:txBody>
          <a:bodyPr/>
          <a:lstStyle/>
          <a:p>
            <a:r>
              <a:rPr lang="en-US" dirty="0"/>
              <a:t>Word Cloud – American, Chinese, Indian, Seafood, Thai</a:t>
            </a:r>
          </a:p>
        </p:txBody>
      </p:sp>
      <p:sp>
        <p:nvSpPr>
          <p:cNvPr id="8" name="Rounded Rectangle 7">
            <a:extLst>
              <a:ext uri="{FF2B5EF4-FFF2-40B4-BE49-F238E27FC236}">
                <a16:creationId xmlns:a16="http://schemas.microsoft.com/office/drawing/2014/main" id="{75EA282D-2FA5-E140-A98E-68B6DB22936C}"/>
              </a:ext>
            </a:extLst>
          </p:cNvPr>
          <p:cNvSpPr/>
          <p:nvPr/>
        </p:nvSpPr>
        <p:spPr bwMode="auto">
          <a:xfrm>
            <a:off x="8242951" y="1700080"/>
            <a:ext cx="3437216" cy="1481257"/>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sz="1800" dirty="0">
                <a:solidFill>
                  <a:schemeClr val="bg1"/>
                </a:solidFill>
              </a:rPr>
              <a:t>These five cuisines are similar in that the reviews focus on more generic cuisine words such as “Chinese”, ”Indian”, and “Thai”</a:t>
            </a:r>
            <a:endParaRPr kumimoji="0" lang="en-US" sz="1800" b="0" i="0" u="none" strike="noStrike" cap="none" normalizeH="0" baseline="0" dirty="0">
              <a:ln>
                <a:noFill/>
              </a:ln>
              <a:solidFill>
                <a:schemeClr val="bg1"/>
              </a:solidFill>
              <a:effectLst/>
              <a:latin typeface="Arial" panose="020B0604020202020204" pitchFamily="34" charset="0"/>
            </a:endParaRPr>
          </a:p>
        </p:txBody>
      </p:sp>
      <p:pic>
        <p:nvPicPr>
          <p:cNvPr id="9" name="Picture 8">
            <a:extLst>
              <a:ext uri="{FF2B5EF4-FFF2-40B4-BE49-F238E27FC236}">
                <a16:creationId xmlns:a16="http://schemas.microsoft.com/office/drawing/2014/main" id="{905C9F92-9798-994B-99C6-091D6C9ACB7E}"/>
              </a:ext>
            </a:extLst>
          </p:cNvPr>
          <p:cNvPicPr>
            <a:picLocks noChangeAspect="1"/>
          </p:cNvPicPr>
          <p:nvPr/>
        </p:nvPicPr>
        <p:blipFill>
          <a:blip r:embed="rId2"/>
          <a:stretch>
            <a:fillRect/>
          </a:stretch>
        </p:blipFill>
        <p:spPr>
          <a:xfrm>
            <a:off x="89758" y="1475834"/>
            <a:ext cx="3836028" cy="2103120"/>
          </a:xfrm>
          <a:prstGeom prst="rect">
            <a:avLst/>
          </a:prstGeom>
        </p:spPr>
      </p:pic>
      <p:pic>
        <p:nvPicPr>
          <p:cNvPr id="10" name="Picture 9">
            <a:extLst>
              <a:ext uri="{FF2B5EF4-FFF2-40B4-BE49-F238E27FC236}">
                <a16:creationId xmlns:a16="http://schemas.microsoft.com/office/drawing/2014/main" id="{0594F44F-9F8A-C643-B830-468A2980B7E3}"/>
              </a:ext>
            </a:extLst>
          </p:cNvPr>
          <p:cNvPicPr>
            <a:picLocks noChangeAspect="1"/>
          </p:cNvPicPr>
          <p:nvPr/>
        </p:nvPicPr>
        <p:blipFill>
          <a:blip r:embed="rId3"/>
          <a:stretch>
            <a:fillRect/>
          </a:stretch>
        </p:blipFill>
        <p:spPr>
          <a:xfrm>
            <a:off x="4086165" y="1480434"/>
            <a:ext cx="3836028" cy="2103120"/>
          </a:xfrm>
          <a:prstGeom prst="rect">
            <a:avLst/>
          </a:prstGeom>
        </p:spPr>
      </p:pic>
      <p:pic>
        <p:nvPicPr>
          <p:cNvPr id="11" name="Picture 10">
            <a:extLst>
              <a:ext uri="{FF2B5EF4-FFF2-40B4-BE49-F238E27FC236}">
                <a16:creationId xmlns:a16="http://schemas.microsoft.com/office/drawing/2014/main" id="{541908C4-1E52-8D42-84E4-FA6830A9683F}"/>
              </a:ext>
            </a:extLst>
          </p:cNvPr>
          <p:cNvPicPr>
            <a:picLocks noChangeAspect="1"/>
          </p:cNvPicPr>
          <p:nvPr/>
        </p:nvPicPr>
        <p:blipFill>
          <a:blip r:embed="rId4"/>
          <a:stretch>
            <a:fillRect/>
          </a:stretch>
        </p:blipFill>
        <p:spPr>
          <a:xfrm>
            <a:off x="92872" y="4161155"/>
            <a:ext cx="3836028" cy="2103120"/>
          </a:xfrm>
          <a:prstGeom prst="rect">
            <a:avLst/>
          </a:prstGeom>
        </p:spPr>
      </p:pic>
      <p:pic>
        <p:nvPicPr>
          <p:cNvPr id="12" name="Picture 11">
            <a:extLst>
              <a:ext uri="{FF2B5EF4-FFF2-40B4-BE49-F238E27FC236}">
                <a16:creationId xmlns:a16="http://schemas.microsoft.com/office/drawing/2014/main" id="{EB413F60-8A70-F24A-973D-98B7BA6BDB43}"/>
              </a:ext>
            </a:extLst>
          </p:cNvPr>
          <p:cNvPicPr>
            <a:picLocks noChangeAspect="1"/>
          </p:cNvPicPr>
          <p:nvPr/>
        </p:nvPicPr>
        <p:blipFill>
          <a:blip r:embed="rId5"/>
          <a:stretch>
            <a:fillRect/>
          </a:stretch>
        </p:blipFill>
        <p:spPr>
          <a:xfrm>
            <a:off x="4086165" y="4161155"/>
            <a:ext cx="3836028" cy="2103120"/>
          </a:xfrm>
          <a:prstGeom prst="rect">
            <a:avLst/>
          </a:prstGeom>
        </p:spPr>
      </p:pic>
      <p:pic>
        <p:nvPicPr>
          <p:cNvPr id="13" name="Picture 12">
            <a:extLst>
              <a:ext uri="{FF2B5EF4-FFF2-40B4-BE49-F238E27FC236}">
                <a16:creationId xmlns:a16="http://schemas.microsoft.com/office/drawing/2014/main" id="{F15C14A5-7E40-B94A-8E6A-AD27530665E0}"/>
              </a:ext>
            </a:extLst>
          </p:cNvPr>
          <p:cNvPicPr>
            <a:picLocks noChangeAspect="1"/>
          </p:cNvPicPr>
          <p:nvPr/>
        </p:nvPicPr>
        <p:blipFill>
          <a:blip r:embed="rId6"/>
          <a:stretch>
            <a:fillRect/>
          </a:stretch>
        </p:blipFill>
        <p:spPr>
          <a:xfrm>
            <a:off x="8043545" y="4161155"/>
            <a:ext cx="3836028" cy="2103120"/>
          </a:xfrm>
          <a:prstGeom prst="rect">
            <a:avLst/>
          </a:prstGeom>
        </p:spPr>
      </p:pic>
    </p:spTree>
    <p:extLst>
      <p:ext uri="{BB962C8B-B14F-4D97-AF65-F5344CB8AC3E}">
        <p14:creationId xmlns:p14="http://schemas.microsoft.com/office/powerpoint/2010/main" val="14698730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DDB98-EC4E-514C-B4D4-5140DE404E84}"/>
              </a:ext>
            </a:extLst>
          </p:cNvPr>
          <p:cNvSpPr>
            <a:spLocks noGrp="1"/>
          </p:cNvSpPr>
          <p:nvPr>
            <p:ph type="title"/>
          </p:nvPr>
        </p:nvSpPr>
        <p:spPr/>
        <p:txBody>
          <a:bodyPr/>
          <a:lstStyle/>
          <a:p>
            <a:r>
              <a:rPr lang="en-US" dirty="0"/>
              <a:t>Word Cloud – Burger, Mexican, BBQ, Korean, Italian, Steakhouse </a:t>
            </a:r>
          </a:p>
        </p:txBody>
      </p:sp>
      <p:sp>
        <p:nvSpPr>
          <p:cNvPr id="8" name="Rounded Rectangle 7">
            <a:extLst>
              <a:ext uri="{FF2B5EF4-FFF2-40B4-BE49-F238E27FC236}">
                <a16:creationId xmlns:a16="http://schemas.microsoft.com/office/drawing/2014/main" id="{75EA282D-2FA5-E140-A98E-68B6DB22936C}"/>
              </a:ext>
            </a:extLst>
          </p:cNvPr>
          <p:cNvSpPr/>
          <p:nvPr/>
        </p:nvSpPr>
        <p:spPr bwMode="auto">
          <a:xfrm>
            <a:off x="500743" y="3373146"/>
            <a:ext cx="11136086" cy="92961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sz="1800" dirty="0">
                <a:solidFill>
                  <a:schemeClr val="bg1"/>
                </a:solidFill>
              </a:rPr>
              <a:t>These six cuisines have many of the same generic terms as the previous ones, but also focus on the specific food types associated with each cuisine like “sauce”, “pizza”, “taco”, and “meat.” There is nothing surprising about the word clouds produced from the top 50 reviewed restaurants for each cuisine. </a:t>
            </a:r>
            <a:endParaRPr kumimoji="0" lang="en-US" sz="1800" b="0" i="0" u="none" strike="noStrike" cap="none" normalizeH="0" baseline="0" dirty="0">
              <a:ln>
                <a:noFill/>
              </a:ln>
              <a:solidFill>
                <a:schemeClr val="bg1"/>
              </a:solidFill>
              <a:effectLst/>
              <a:latin typeface="Arial" panose="020B0604020202020204" pitchFamily="34" charset="0"/>
            </a:endParaRPr>
          </a:p>
        </p:txBody>
      </p:sp>
      <p:pic>
        <p:nvPicPr>
          <p:cNvPr id="3" name="Picture 2">
            <a:extLst>
              <a:ext uri="{FF2B5EF4-FFF2-40B4-BE49-F238E27FC236}">
                <a16:creationId xmlns:a16="http://schemas.microsoft.com/office/drawing/2014/main" id="{938F8804-90C8-1A4A-AA2F-0FEB188679DB}"/>
              </a:ext>
            </a:extLst>
          </p:cNvPr>
          <p:cNvPicPr>
            <a:picLocks noChangeAspect="1"/>
          </p:cNvPicPr>
          <p:nvPr/>
        </p:nvPicPr>
        <p:blipFill>
          <a:blip r:embed="rId2"/>
          <a:stretch>
            <a:fillRect/>
          </a:stretch>
        </p:blipFill>
        <p:spPr>
          <a:xfrm>
            <a:off x="-2" y="1124680"/>
            <a:ext cx="3836028" cy="2103120"/>
          </a:xfrm>
          <a:prstGeom prst="rect">
            <a:avLst/>
          </a:prstGeom>
        </p:spPr>
      </p:pic>
      <p:pic>
        <p:nvPicPr>
          <p:cNvPr id="4" name="Picture 3">
            <a:extLst>
              <a:ext uri="{FF2B5EF4-FFF2-40B4-BE49-F238E27FC236}">
                <a16:creationId xmlns:a16="http://schemas.microsoft.com/office/drawing/2014/main" id="{77FE5DAE-FE52-4946-89BC-52B5D35382B7}"/>
              </a:ext>
            </a:extLst>
          </p:cNvPr>
          <p:cNvPicPr>
            <a:picLocks noChangeAspect="1"/>
          </p:cNvPicPr>
          <p:nvPr/>
        </p:nvPicPr>
        <p:blipFill>
          <a:blip r:embed="rId3"/>
          <a:stretch>
            <a:fillRect/>
          </a:stretch>
        </p:blipFill>
        <p:spPr>
          <a:xfrm>
            <a:off x="4086969" y="1124680"/>
            <a:ext cx="3836028" cy="2103120"/>
          </a:xfrm>
          <a:prstGeom prst="rect">
            <a:avLst/>
          </a:prstGeom>
        </p:spPr>
      </p:pic>
      <p:pic>
        <p:nvPicPr>
          <p:cNvPr id="5" name="Picture 4">
            <a:extLst>
              <a:ext uri="{FF2B5EF4-FFF2-40B4-BE49-F238E27FC236}">
                <a16:creationId xmlns:a16="http://schemas.microsoft.com/office/drawing/2014/main" id="{1127D34D-2B52-0F4D-8A40-43097F2A422D}"/>
              </a:ext>
            </a:extLst>
          </p:cNvPr>
          <p:cNvPicPr>
            <a:picLocks noChangeAspect="1"/>
          </p:cNvPicPr>
          <p:nvPr/>
        </p:nvPicPr>
        <p:blipFill>
          <a:blip r:embed="rId4"/>
          <a:stretch>
            <a:fillRect/>
          </a:stretch>
        </p:blipFill>
        <p:spPr>
          <a:xfrm>
            <a:off x="8173940" y="1129655"/>
            <a:ext cx="3836028" cy="2103120"/>
          </a:xfrm>
          <a:prstGeom prst="rect">
            <a:avLst/>
          </a:prstGeom>
        </p:spPr>
      </p:pic>
      <p:pic>
        <p:nvPicPr>
          <p:cNvPr id="6" name="Picture 5">
            <a:extLst>
              <a:ext uri="{FF2B5EF4-FFF2-40B4-BE49-F238E27FC236}">
                <a16:creationId xmlns:a16="http://schemas.microsoft.com/office/drawing/2014/main" id="{0CB651FF-F737-E945-8210-62F8C94FAD24}"/>
              </a:ext>
            </a:extLst>
          </p:cNvPr>
          <p:cNvPicPr>
            <a:picLocks noChangeAspect="1"/>
          </p:cNvPicPr>
          <p:nvPr/>
        </p:nvPicPr>
        <p:blipFill>
          <a:blip r:embed="rId5"/>
          <a:stretch>
            <a:fillRect/>
          </a:stretch>
        </p:blipFill>
        <p:spPr>
          <a:xfrm>
            <a:off x="125470" y="4443133"/>
            <a:ext cx="3836028" cy="2103120"/>
          </a:xfrm>
          <a:prstGeom prst="rect">
            <a:avLst/>
          </a:prstGeom>
        </p:spPr>
      </p:pic>
      <p:pic>
        <p:nvPicPr>
          <p:cNvPr id="7" name="Picture 6">
            <a:extLst>
              <a:ext uri="{FF2B5EF4-FFF2-40B4-BE49-F238E27FC236}">
                <a16:creationId xmlns:a16="http://schemas.microsoft.com/office/drawing/2014/main" id="{858B0E40-30F7-B146-8B53-8B57D9A5B2CF}"/>
              </a:ext>
            </a:extLst>
          </p:cNvPr>
          <p:cNvPicPr>
            <a:picLocks noChangeAspect="1"/>
          </p:cNvPicPr>
          <p:nvPr/>
        </p:nvPicPr>
        <p:blipFill>
          <a:blip r:embed="rId6"/>
          <a:stretch>
            <a:fillRect/>
          </a:stretch>
        </p:blipFill>
        <p:spPr>
          <a:xfrm>
            <a:off x="4086969" y="4443133"/>
            <a:ext cx="3836028" cy="2103120"/>
          </a:xfrm>
          <a:prstGeom prst="rect">
            <a:avLst/>
          </a:prstGeom>
        </p:spPr>
      </p:pic>
      <p:pic>
        <p:nvPicPr>
          <p:cNvPr id="15" name="Picture 14">
            <a:extLst>
              <a:ext uri="{FF2B5EF4-FFF2-40B4-BE49-F238E27FC236}">
                <a16:creationId xmlns:a16="http://schemas.microsoft.com/office/drawing/2014/main" id="{99806BCB-1235-284F-843B-F0EB2D633DF8}"/>
              </a:ext>
            </a:extLst>
          </p:cNvPr>
          <p:cNvPicPr>
            <a:picLocks noChangeAspect="1"/>
          </p:cNvPicPr>
          <p:nvPr/>
        </p:nvPicPr>
        <p:blipFill>
          <a:blip r:embed="rId7"/>
          <a:stretch>
            <a:fillRect/>
          </a:stretch>
        </p:blipFill>
        <p:spPr>
          <a:xfrm>
            <a:off x="8173940" y="4434388"/>
            <a:ext cx="3836028" cy="2103120"/>
          </a:xfrm>
          <a:prstGeom prst="rect">
            <a:avLst/>
          </a:prstGeom>
        </p:spPr>
      </p:pic>
    </p:spTree>
    <p:extLst>
      <p:ext uri="{BB962C8B-B14F-4D97-AF65-F5344CB8AC3E}">
        <p14:creationId xmlns:p14="http://schemas.microsoft.com/office/powerpoint/2010/main" val="1677346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0" y="542329"/>
            <a:ext cx="12192000" cy="5952115"/>
          </a:xfrm>
          <a:prstGeom prst="rect">
            <a:avLst/>
          </a:prstGeom>
          <a:solidFill>
            <a:srgbClr val="AAD5F6">
              <a:alpha val="81176"/>
            </a:srgb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Topic Modeling - LDA</a:t>
            </a:r>
          </a:p>
        </p:txBody>
      </p:sp>
      <p:sp>
        <p:nvSpPr>
          <p:cNvPr id="16" name="Rounded Rectangle 15">
            <a:extLst>
              <a:ext uri="{FF2B5EF4-FFF2-40B4-BE49-F238E27FC236}">
                <a16:creationId xmlns:a16="http://schemas.microsoft.com/office/drawing/2014/main" id="{8B3A0534-C732-AD47-81D4-5E1203944DD8}"/>
              </a:ext>
            </a:extLst>
          </p:cNvPr>
          <p:cNvSpPr/>
          <p:nvPr/>
        </p:nvSpPr>
        <p:spPr bwMode="auto">
          <a:xfrm>
            <a:off x="8525611" y="2264838"/>
            <a:ext cx="2959023" cy="165151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b="1" dirty="0">
                <a:solidFill>
                  <a:schemeClr val="bg1"/>
                </a:solidFill>
              </a:rPr>
              <a:t> The optimal LDA model has:</a:t>
            </a:r>
          </a:p>
          <a:p>
            <a:pPr marL="166688" indent="-166688" eaLnBrk="1" hangingPunct="1">
              <a:lnSpc>
                <a:spcPct val="90000"/>
              </a:lnSpc>
              <a:spcBef>
                <a:spcPct val="50000"/>
              </a:spcBef>
            </a:pPr>
            <a:r>
              <a:rPr lang="en-US" b="1" dirty="0">
                <a:solidFill>
                  <a:schemeClr val="bg1"/>
                </a:solidFill>
                <a:latin typeface="Arial" panose="020B0604020202020204" pitchFamily="34" charset="0"/>
              </a:rPr>
              <a:t>l</a:t>
            </a:r>
            <a:r>
              <a:rPr kumimoji="0" lang="en-US" sz="1400" b="1" i="0" u="none" strike="noStrike" cap="none" normalizeH="0" baseline="0" dirty="0">
                <a:ln>
                  <a:noFill/>
                </a:ln>
                <a:solidFill>
                  <a:schemeClr val="bg1"/>
                </a:solidFill>
                <a:effectLst/>
                <a:latin typeface="Arial" panose="020B0604020202020204" pitchFamily="34" charset="0"/>
              </a:rPr>
              <a:t>earning curve = .5</a:t>
            </a:r>
            <a:endParaRPr lang="en-US" b="1" dirty="0">
              <a:solidFill>
                <a:schemeClr val="bg1"/>
              </a:solidFill>
              <a:latin typeface="Arial" panose="020B0604020202020204" pitchFamily="34" charset="0"/>
            </a:endParaRPr>
          </a:p>
          <a:p>
            <a:pPr marL="166688" indent="-166688" eaLnBrk="1" hangingPunct="1">
              <a:lnSpc>
                <a:spcPct val="90000"/>
              </a:lnSpc>
              <a:spcBef>
                <a:spcPct val="50000"/>
              </a:spcBef>
            </a:pPr>
            <a:r>
              <a:rPr kumimoji="0" lang="en-US" sz="1400" b="1" i="0" u="none" strike="noStrike" cap="none" normalizeH="0" baseline="0" dirty="0">
                <a:ln>
                  <a:noFill/>
                </a:ln>
                <a:solidFill>
                  <a:schemeClr val="bg1"/>
                </a:solidFill>
                <a:effectLst/>
                <a:latin typeface="Arial" panose="020B0604020202020204" pitchFamily="34" charset="0"/>
              </a:rPr>
              <a:t>n components = 10</a:t>
            </a:r>
          </a:p>
          <a:p>
            <a:pPr marL="166688" indent="-166688" eaLnBrk="1" hangingPunct="1">
              <a:lnSpc>
                <a:spcPct val="90000"/>
              </a:lnSpc>
              <a:spcBef>
                <a:spcPct val="50000"/>
              </a:spcBef>
            </a:pPr>
            <a:r>
              <a:rPr lang="en-US" b="1" dirty="0">
                <a:solidFill>
                  <a:schemeClr val="bg1"/>
                </a:solidFill>
                <a:latin typeface="Arial" panose="020B0604020202020204" pitchFamily="34" charset="0"/>
              </a:rPr>
              <a:t>log likelihood = -97306.86</a:t>
            </a:r>
          </a:p>
          <a:p>
            <a:pPr marL="166688" indent="-166688" eaLnBrk="1" hangingPunct="1">
              <a:lnSpc>
                <a:spcPct val="90000"/>
              </a:lnSpc>
              <a:spcBef>
                <a:spcPct val="50000"/>
              </a:spcBef>
            </a:pPr>
            <a:r>
              <a:rPr lang="en-US" b="1" dirty="0">
                <a:solidFill>
                  <a:schemeClr val="bg1"/>
                </a:solidFill>
                <a:latin typeface="Arial" panose="020B0604020202020204" pitchFamily="34" charset="0"/>
              </a:rPr>
              <a:t>p</a:t>
            </a:r>
            <a:r>
              <a:rPr kumimoji="0" lang="en-US" sz="1400" b="1" i="0" u="none" strike="noStrike" cap="none" normalizeH="0" baseline="0" dirty="0">
                <a:ln>
                  <a:noFill/>
                </a:ln>
                <a:solidFill>
                  <a:schemeClr val="bg1"/>
                </a:solidFill>
                <a:effectLst/>
                <a:latin typeface="Arial" panose="020B0604020202020204" pitchFamily="34" charset="0"/>
              </a:rPr>
              <a:t>erplexity = 481.69</a:t>
            </a:r>
          </a:p>
        </p:txBody>
      </p:sp>
      <p:pic>
        <p:nvPicPr>
          <p:cNvPr id="7" name="Picture 6">
            <a:extLst>
              <a:ext uri="{FF2B5EF4-FFF2-40B4-BE49-F238E27FC236}">
                <a16:creationId xmlns:a16="http://schemas.microsoft.com/office/drawing/2014/main" id="{C63E4BBB-7C7F-6E40-A380-AF2C6B1A8EC5}"/>
              </a:ext>
            </a:extLst>
          </p:cNvPr>
          <p:cNvPicPr>
            <a:picLocks noChangeAspect="1"/>
          </p:cNvPicPr>
          <p:nvPr/>
        </p:nvPicPr>
        <p:blipFill>
          <a:blip r:embed="rId2"/>
          <a:stretch>
            <a:fillRect/>
          </a:stretch>
        </p:blipFill>
        <p:spPr>
          <a:xfrm>
            <a:off x="182032" y="1051830"/>
            <a:ext cx="7860366" cy="5212445"/>
          </a:xfrm>
          <a:prstGeom prst="rect">
            <a:avLst/>
          </a:prstGeom>
        </p:spPr>
      </p:pic>
      <p:sp>
        <p:nvSpPr>
          <p:cNvPr id="10" name="5-Point Star 9">
            <a:extLst>
              <a:ext uri="{FF2B5EF4-FFF2-40B4-BE49-F238E27FC236}">
                <a16:creationId xmlns:a16="http://schemas.microsoft.com/office/drawing/2014/main" id="{23EF926E-D1E1-9A47-9D08-A55223E4337C}"/>
              </a:ext>
            </a:extLst>
          </p:cNvPr>
          <p:cNvSpPr/>
          <p:nvPr/>
        </p:nvSpPr>
        <p:spPr bwMode="auto">
          <a:xfrm>
            <a:off x="7690208" y="1624560"/>
            <a:ext cx="534222" cy="446410"/>
          </a:xfrm>
          <a:prstGeom prst="star5">
            <a:avLst/>
          </a:prstGeom>
          <a:solidFill>
            <a:srgbClr val="FFC000"/>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63741202"/>
      </p:ext>
    </p:extLst>
  </p:cSld>
  <p:clrMapOvr>
    <a:masterClrMapping/>
  </p:clrMapOvr>
</p:sld>
</file>

<file path=ppt/theme/theme1.xml><?xml version="1.0" encoding="utf-8"?>
<a:theme xmlns:a="http://schemas.openxmlformats.org/drawingml/2006/main" name="GBS Template1 2017">
  <a:themeElements>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fontScheme name="GBS 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5" id="{039581B9-A834-394F-B28E-EC12460BB1C3}" vid="{2448C107-BD8A-C247-BABA-6BFBF5553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IBM_Master1</Template>
  <TotalTime>1926</TotalTime>
  <Words>639</Words>
  <Application>Microsoft Macintosh PowerPoint</Application>
  <PresentationFormat>Widescreen</PresentationFormat>
  <Paragraphs>71</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Arial</vt:lpstr>
      <vt:lpstr>Calibri</vt:lpstr>
      <vt:lpstr>Courier New</vt:lpstr>
      <vt:lpstr>Helvetica Neue</vt:lpstr>
      <vt:lpstr>IBM Plex Mono</vt:lpstr>
      <vt:lpstr>IBM Plex Sans</vt:lpstr>
      <vt:lpstr>IBM Plex Sans SemiBold</vt:lpstr>
      <vt:lpstr>Wingdings</vt:lpstr>
      <vt:lpstr>GBS Template1 2017</vt:lpstr>
      <vt:lpstr>PowerPoint Presentation</vt:lpstr>
      <vt:lpstr>Agenda </vt:lpstr>
      <vt:lpstr>Introduction and Problem Statement</vt:lpstr>
      <vt:lpstr>Methods</vt:lpstr>
      <vt:lpstr>Word Cloud – All Cuisines</vt:lpstr>
      <vt:lpstr>Top Cuisines</vt:lpstr>
      <vt:lpstr>Word Cloud – American, Chinese, Indian, Seafood, Thai</vt:lpstr>
      <vt:lpstr>Word Cloud – Burger, Mexican, BBQ, Korean, Italian, Steakhouse </vt:lpstr>
      <vt:lpstr>Topic Modeling - LDA</vt:lpstr>
      <vt:lpstr>Sentiment and Correlation</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Mackenzie Bogiages</dc:creator>
  <cp:lastModifiedBy>Mackenzie Bogiages</cp:lastModifiedBy>
  <cp:revision>58</cp:revision>
  <dcterms:created xsi:type="dcterms:W3CDTF">2018-12-10T12:42:04Z</dcterms:created>
  <dcterms:modified xsi:type="dcterms:W3CDTF">2021-01-12T00:05:45Z</dcterms:modified>
</cp:coreProperties>
</file>